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257" r:id="rId3"/>
    <p:sldId id="258" r:id="rId4"/>
    <p:sldId id="259" r:id="rId5"/>
    <p:sldId id="260" r:id="rId6"/>
    <p:sldId id="261" r:id="rId7"/>
    <p:sldId id="262" r:id="rId8"/>
    <p:sldId id="263" r:id="rId9"/>
    <p:sldId id="266" r:id="rId10"/>
    <p:sldId id="268" r:id="rId11"/>
    <p:sldId id="267" r:id="rId12"/>
    <p:sldId id="264" r:id="rId13"/>
    <p:sldId id="269" r:id="rId14"/>
    <p:sldId id="270" r:id="rId15"/>
    <p:sldId id="271" r:id="rId16"/>
    <p:sldId id="281" r:id="rId17"/>
    <p:sldId id="272" r:id="rId18"/>
    <p:sldId id="273" r:id="rId19"/>
    <p:sldId id="274" r:id="rId20"/>
    <p:sldId id="265" r:id="rId21"/>
    <p:sldId id="277" r:id="rId22"/>
    <p:sldId id="275" r:id="rId23"/>
    <p:sldId id="276" r:id="rId24"/>
    <p:sldId id="278" r:id="rId25"/>
    <p:sldId id="279" r:id="rId26"/>
    <p:sldId id="282" r:id="rId27"/>
    <p:sldId id="280" r:id="rId28"/>
    <p:sldId id="283" r:id="rId29"/>
    <p:sldId id="285" r:id="rId30"/>
    <p:sldId id="284" r:id="rId31"/>
    <p:sldId id="286" r:id="rId32"/>
    <p:sldId id="287" r:id="rId33"/>
    <p:sldId id="288" r:id="rId34"/>
    <p:sldId id="289" r:id="rId35"/>
    <p:sldId id="290" r:id="rId36"/>
    <p:sldId id="291" r:id="rId37"/>
    <p:sldId id="292" r:id="rId38"/>
    <p:sldId id="293" r:id="rId39"/>
    <p:sldId id="294" r:id="rId40"/>
    <p:sldId id="29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24"/>
    <p:restoredTop sz="85306"/>
  </p:normalViewPr>
  <p:slideViewPr>
    <p:cSldViewPr snapToGrid="0">
      <p:cViewPr varScale="1">
        <p:scale>
          <a:sx n="108" d="100"/>
          <a:sy n="108" d="100"/>
        </p:scale>
        <p:origin x="1656" y="192"/>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EF4437-4825-4F4E-AA66-12F594D6FF46}" type="datetimeFigureOut">
              <a:rPr lang="en-US" smtClean="0"/>
              <a:t>1/16/24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61F3A1-8C64-4548-AD95-8950833CE617}" type="slidenum">
              <a:rPr lang="en-US" smtClean="0"/>
              <a:t>‹#›</a:t>
            </a:fld>
            <a:endParaRPr lang="en-US"/>
          </a:p>
        </p:txBody>
      </p:sp>
    </p:spTree>
    <p:extLst>
      <p:ext uri="{BB962C8B-B14F-4D97-AF65-F5344CB8AC3E}">
        <p14:creationId xmlns:p14="http://schemas.microsoft.com/office/powerpoint/2010/main" val="1538462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Mouse lenses are used in a variety of vision research studies and the development of the young mouse lens is an important reference system to characterize. In 2018, Kahn et al. (Khan, S.Y., Ali, M., Kabir, F.,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Renuse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 Na, C.H., Talbot, C.C., Hackett, S.F. and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Riazuddin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S.A., 2018. Proteome profiling of developing murine lens through mass spectrometry. Investigative Ophthalmology &amp; Visual Science, 59(1), pp.100-107.) published a deep proteome profiling of the developing mouse lens. The data is publicly available from the Proteomics Identification Database (PRIDE) with project number PXD006381. A thorough re-analysis of the data is presented here as a resource for the lens research community.</a:t>
            </a:r>
          </a:p>
        </p:txBody>
      </p:sp>
      <p:sp>
        <p:nvSpPr>
          <p:cNvPr id="4" name="Slide Number Placeholder 3"/>
          <p:cNvSpPr>
            <a:spLocks noGrp="1"/>
          </p:cNvSpPr>
          <p:nvPr>
            <p:ph type="sldNum" sz="quarter" idx="5"/>
          </p:nvPr>
        </p:nvSpPr>
        <p:spPr/>
        <p:txBody>
          <a:bodyPr/>
          <a:lstStyle/>
          <a:p>
            <a:fld id="{2661F3A1-8C64-4548-AD95-8950833CE617}" type="slidenum">
              <a:rPr lang="en-US" smtClean="0"/>
              <a:t>1</a:t>
            </a:fld>
            <a:endParaRPr lang="en-US"/>
          </a:p>
        </p:txBody>
      </p:sp>
    </p:spTree>
    <p:extLst>
      <p:ext uri="{BB962C8B-B14F-4D97-AF65-F5344CB8AC3E}">
        <p14:creationId xmlns:p14="http://schemas.microsoft.com/office/powerpoint/2010/main" val="3144702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1F3A1-8C64-4548-AD95-8950833CE617}" type="slidenum">
              <a:rPr lang="en-US" smtClean="0"/>
              <a:t>2</a:t>
            </a:fld>
            <a:endParaRPr lang="en-US"/>
          </a:p>
        </p:txBody>
      </p:sp>
    </p:spTree>
    <p:extLst>
      <p:ext uri="{BB962C8B-B14F-4D97-AF65-F5344CB8AC3E}">
        <p14:creationId xmlns:p14="http://schemas.microsoft.com/office/powerpoint/2010/main" val="2217616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1F3A1-8C64-4548-AD95-8950833CE617}" type="slidenum">
              <a:rPr lang="en-US" smtClean="0"/>
              <a:t>8</a:t>
            </a:fld>
            <a:endParaRPr lang="en-US"/>
          </a:p>
        </p:txBody>
      </p:sp>
    </p:spTree>
    <p:extLst>
      <p:ext uri="{BB962C8B-B14F-4D97-AF65-F5344CB8AC3E}">
        <p14:creationId xmlns:p14="http://schemas.microsoft.com/office/powerpoint/2010/main" val="3471788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1F3A1-8C64-4548-AD95-8950833CE617}" type="slidenum">
              <a:rPr lang="en-US" smtClean="0"/>
              <a:t>25</a:t>
            </a:fld>
            <a:endParaRPr lang="en-US"/>
          </a:p>
        </p:txBody>
      </p:sp>
    </p:spTree>
    <p:extLst>
      <p:ext uri="{BB962C8B-B14F-4D97-AF65-F5344CB8AC3E}">
        <p14:creationId xmlns:p14="http://schemas.microsoft.com/office/powerpoint/2010/main" val="219365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1F3A1-8C64-4548-AD95-8950833CE617}" type="slidenum">
              <a:rPr lang="en-US" smtClean="0"/>
              <a:t>28</a:t>
            </a:fld>
            <a:endParaRPr lang="en-US"/>
          </a:p>
        </p:txBody>
      </p:sp>
    </p:spTree>
    <p:extLst>
      <p:ext uri="{BB962C8B-B14F-4D97-AF65-F5344CB8AC3E}">
        <p14:creationId xmlns:p14="http://schemas.microsoft.com/office/powerpoint/2010/main" val="2474863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1F3A1-8C64-4548-AD95-8950833CE617}" type="slidenum">
              <a:rPr lang="en-US" smtClean="0"/>
              <a:t>35</a:t>
            </a:fld>
            <a:endParaRPr lang="en-US"/>
          </a:p>
        </p:txBody>
      </p:sp>
    </p:spTree>
    <p:extLst>
      <p:ext uri="{BB962C8B-B14F-4D97-AF65-F5344CB8AC3E}">
        <p14:creationId xmlns:p14="http://schemas.microsoft.com/office/powerpoint/2010/main" val="579149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1F3A1-8C64-4548-AD95-8950833CE617}" type="slidenum">
              <a:rPr lang="en-US" smtClean="0"/>
              <a:t>36</a:t>
            </a:fld>
            <a:endParaRPr lang="en-US"/>
          </a:p>
        </p:txBody>
      </p:sp>
    </p:spTree>
    <p:extLst>
      <p:ext uri="{BB962C8B-B14F-4D97-AF65-F5344CB8AC3E}">
        <p14:creationId xmlns:p14="http://schemas.microsoft.com/office/powerpoint/2010/main" val="3156607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1F3A1-8C64-4548-AD95-8950833CE617}" type="slidenum">
              <a:rPr lang="en-US" smtClean="0"/>
              <a:t>39</a:t>
            </a:fld>
            <a:endParaRPr lang="en-US"/>
          </a:p>
        </p:txBody>
      </p:sp>
    </p:spTree>
    <p:extLst>
      <p:ext uri="{BB962C8B-B14F-4D97-AF65-F5344CB8AC3E}">
        <p14:creationId xmlns:p14="http://schemas.microsoft.com/office/powerpoint/2010/main" val="3054624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CE5C9-D557-4380-AD38-3652210933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2EC06B-D2C3-1239-7CE1-2F5CE4C987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924E2C-1611-C28E-561A-D803FD639398}"/>
              </a:ext>
            </a:extLst>
          </p:cNvPr>
          <p:cNvSpPr>
            <a:spLocks noGrp="1"/>
          </p:cNvSpPr>
          <p:nvPr>
            <p:ph type="dt" sz="half" idx="10"/>
          </p:nvPr>
        </p:nvSpPr>
        <p:spPr/>
        <p:txBody>
          <a:bodyPr/>
          <a:lstStyle/>
          <a:p>
            <a:fld id="{B121348E-2413-3F4C-9420-C6E0180BE9CC}" type="datetimeFigureOut">
              <a:rPr lang="en-US" smtClean="0"/>
              <a:t>1/16/24</a:t>
            </a:fld>
            <a:endParaRPr lang="en-US"/>
          </a:p>
        </p:txBody>
      </p:sp>
      <p:sp>
        <p:nvSpPr>
          <p:cNvPr id="5" name="Footer Placeholder 4">
            <a:extLst>
              <a:ext uri="{FF2B5EF4-FFF2-40B4-BE49-F238E27FC236}">
                <a16:creationId xmlns:a16="http://schemas.microsoft.com/office/drawing/2014/main" id="{DD99C1F5-DAD4-A04D-B71A-C0AA48A2EF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CB6E33-116E-5D2A-AE4E-D144BF108355}"/>
              </a:ext>
            </a:extLst>
          </p:cNvPr>
          <p:cNvSpPr>
            <a:spLocks noGrp="1"/>
          </p:cNvSpPr>
          <p:nvPr>
            <p:ph type="sldNum" sz="quarter" idx="12"/>
          </p:nvPr>
        </p:nvSpPr>
        <p:spPr/>
        <p:txBody>
          <a:bodyPr/>
          <a:lstStyle/>
          <a:p>
            <a:fld id="{B7E957FF-036E-744F-A14B-FC2835B2EE4D}" type="slidenum">
              <a:rPr lang="en-US" smtClean="0"/>
              <a:t>‹#›</a:t>
            </a:fld>
            <a:endParaRPr lang="en-US"/>
          </a:p>
        </p:txBody>
      </p:sp>
    </p:spTree>
    <p:extLst>
      <p:ext uri="{BB962C8B-B14F-4D97-AF65-F5344CB8AC3E}">
        <p14:creationId xmlns:p14="http://schemas.microsoft.com/office/powerpoint/2010/main" val="625059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B4E8-C0E7-421A-374C-63E0DC5F233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7F23705-F1AB-7EDD-83E3-52AE7D52FC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5703F8-DA6B-7D4E-8537-283186D4DB5E}"/>
              </a:ext>
            </a:extLst>
          </p:cNvPr>
          <p:cNvSpPr>
            <a:spLocks noGrp="1"/>
          </p:cNvSpPr>
          <p:nvPr>
            <p:ph type="dt" sz="half" idx="10"/>
          </p:nvPr>
        </p:nvSpPr>
        <p:spPr/>
        <p:txBody>
          <a:bodyPr/>
          <a:lstStyle/>
          <a:p>
            <a:fld id="{B121348E-2413-3F4C-9420-C6E0180BE9CC}" type="datetimeFigureOut">
              <a:rPr lang="en-US" smtClean="0"/>
              <a:t>1/16/24</a:t>
            </a:fld>
            <a:endParaRPr lang="en-US"/>
          </a:p>
        </p:txBody>
      </p:sp>
      <p:sp>
        <p:nvSpPr>
          <p:cNvPr id="5" name="Footer Placeholder 4">
            <a:extLst>
              <a:ext uri="{FF2B5EF4-FFF2-40B4-BE49-F238E27FC236}">
                <a16:creationId xmlns:a16="http://schemas.microsoft.com/office/drawing/2014/main" id="{FD9F6381-EBBD-7682-759D-E392DAF19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E4B27B-A067-1DEC-94D9-6FAA64C8AB3A}"/>
              </a:ext>
            </a:extLst>
          </p:cNvPr>
          <p:cNvSpPr>
            <a:spLocks noGrp="1"/>
          </p:cNvSpPr>
          <p:nvPr>
            <p:ph type="sldNum" sz="quarter" idx="12"/>
          </p:nvPr>
        </p:nvSpPr>
        <p:spPr/>
        <p:txBody>
          <a:bodyPr/>
          <a:lstStyle/>
          <a:p>
            <a:fld id="{B7E957FF-036E-744F-A14B-FC2835B2EE4D}" type="slidenum">
              <a:rPr lang="en-US" smtClean="0"/>
              <a:t>‹#›</a:t>
            </a:fld>
            <a:endParaRPr lang="en-US"/>
          </a:p>
        </p:txBody>
      </p:sp>
    </p:spTree>
    <p:extLst>
      <p:ext uri="{BB962C8B-B14F-4D97-AF65-F5344CB8AC3E}">
        <p14:creationId xmlns:p14="http://schemas.microsoft.com/office/powerpoint/2010/main" val="11256979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7D31D9-683E-79CF-8D33-2501EA9CB8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C3C02C9-F00B-FA2D-3169-B9ADB7C86F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E55931-6633-7136-D48D-752C70BD7175}"/>
              </a:ext>
            </a:extLst>
          </p:cNvPr>
          <p:cNvSpPr>
            <a:spLocks noGrp="1"/>
          </p:cNvSpPr>
          <p:nvPr>
            <p:ph type="dt" sz="half" idx="10"/>
          </p:nvPr>
        </p:nvSpPr>
        <p:spPr/>
        <p:txBody>
          <a:bodyPr/>
          <a:lstStyle/>
          <a:p>
            <a:fld id="{B121348E-2413-3F4C-9420-C6E0180BE9CC}" type="datetimeFigureOut">
              <a:rPr lang="en-US" smtClean="0"/>
              <a:t>1/16/24</a:t>
            </a:fld>
            <a:endParaRPr lang="en-US"/>
          </a:p>
        </p:txBody>
      </p:sp>
      <p:sp>
        <p:nvSpPr>
          <p:cNvPr id="5" name="Footer Placeholder 4">
            <a:extLst>
              <a:ext uri="{FF2B5EF4-FFF2-40B4-BE49-F238E27FC236}">
                <a16:creationId xmlns:a16="http://schemas.microsoft.com/office/drawing/2014/main" id="{5256EA34-EB35-727C-127F-71A4DD6991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21F65E-2D8E-818C-98DA-FDFE3D2A4D15}"/>
              </a:ext>
            </a:extLst>
          </p:cNvPr>
          <p:cNvSpPr>
            <a:spLocks noGrp="1"/>
          </p:cNvSpPr>
          <p:nvPr>
            <p:ph type="sldNum" sz="quarter" idx="12"/>
          </p:nvPr>
        </p:nvSpPr>
        <p:spPr/>
        <p:txBody>
          <a:bodyPr/>
          <a:lstStyle/>
          <a:p>
            <a:fld id="{B7E957FF-036E-744F-A14B-FC2835B2EE4D}" type="slidenum">
              <a:rPr lang="en-US" smtClean="0"/>
              <a:t>‹#›</a:t>
            </a:fld>
            <a:endParaRPr lang="en-US"/>
          </a:p>
        </p:txBody>
      </p:sp>
    </p:spTree>
    <p:extLst>
      <p:ext uri="{BB962C8B-B14F-4D97-AF65-F5344CB8AC3E}">
        <p14:creationId xmlns:p14="http://schemas.microsoft.com/office/powerpoint/2010/main" val="860478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DAF40-6903-C8E2-7C78-1F0FE6F2A5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0DC2B3-ACC4-E00B-7DD8-859187D9DF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7D6AE0-ED88-D44A-4F7C-64E5C028906E}"/>
              </a:ext>
            </a:extLst>
          </p:cNvPr>
          <p:cNvSpPr>
            <a:spLocks noGrp="1"/>
          </p:cNvSpPr>
          <p:nvPr>
            <p:ph type="dt" sz="half" idx="10"/>
          </p:nvPr>
        </p:nvSpPr>
        <p:spPr/>
        <p:txBody>
          <a:bodyPr/>
          <a:lstStyle/>
          <a:p>
            <a:fld id="{B121348E-2413-3F4C-9420-C6E0180BE9CC}" type="datetimeFigureOut">
              <a:rPr lang="en-US" smtClean="0"/>
              <a:t>1/16/24</a:t>
            </a:fld>
            <a:endParaRPr lang="en-US"/>
          </a:p>
        </p:txBody>
      </p:sp>
      <p:sp>
        <p:nvSpPr>
          <p:cNvPr id="5" name="Footer Placeholder 4">
            <a:extLst>
              <a:ext uri="{FF2B5EF4-FFF2-40B4-BE49-F238E27FC236}">
                <a16:creationId xmlns:a16="http://schemas.microsoft.com/office/drawing/2014/main" id="{A4C969F1-B160-6094-B1CA-28582D94DA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D3F3AE-127C-59B5-0FF3-71874CE2A880}"/>
              </a:ext>
            </a:extLst>
          </p:cNvPr>
          <p:cNvSpPr>
            <a:spLocks noGrp="1"/>
          </p:cNvSpPr>
          <p:nvPr>
            <p:ph type="sldNum" sz="quarter" idx="12"/>
          </p:nvPr>
        </p:nvSpPr>
        <p:spPr/>
        <p:txBody>
          <a:bodyPr/>
          <a:lstStyle/>
          <a:p>
            <a:fld id="{B7E957FF-036E-744F-A14B-FC2835B2EE4D}" type="slidenum">
              <a:rPr lang="en-US" smtClean="0"/>
              <a:t>‹#›</a:t>
            </a:fld>
            <a:endParaRPr lang="en-US"/>
          </a:p>
        </p:txBody>
      </p:sp>
    </p:spTree>
    <p:extLst>
      <p:ext uri="{BB962C8B-B14F-4D97-AF65-F5344CB8AC3E}">
        <p14:creationId xmlns:p14="http://schemas.microsoft.com/office/powerpoint/2010/main" val="4050293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2D9DF-9068-5EFB-9951-DB2F1DAFBB0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AAEA433-827C-DF56-8808-B683AC491F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4A9E90-4245-9364-D34F-9005EB795248}"/>
              </a:ext>
            </a:extLst>
          </p:cNvPr>
          <p:cNvSpPr>
            <a:spLocks noGrp="1"/>
          </p:cNvSpPr>
          <p:nvPr>
            <p:ph type="dt" sz="half" idx="10"/>
          </p:nvPr>
        </p:nvSpPr>
        <p:spPr/>
        <p:txBody>
          <a:bodyPr/>
          <a:lstStyle/>
          <a:p>
            <a:fld id="{B121348E-2413-3F4C-9420-C6E0180BE9CC}" type="datetimeFigureOut">
              <a:rPr lang="en-US" smtClean="0"/>
              <a:t>1/16/24</a:t>
            </a:fld>
            <a:endParaRPr lang="en-US"/>
          </a:p>
        </p:txBody>
      </p:sp>
      <p:sp>
        <p:nvSpPr>
          <p:cNvPr id="5" name="Footer Placeholder 4">
            <a:extLst>
              <a:ext uri="{FF2B5EF4-FFF2-40B4-BE49-F238E27FC236}">
                <a16:creationId xmlns:a16="http://schemas.microsoft.com/office/drawing/2014/main" id="{5783C85E-6D7A-12BF-90B8-885CEBE785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CAEB60-BDA4-1058-2907-3BD7B3ACF994}"/>
              </a:ext>
            </a:extLst>
          </p:cNvPr>
          <p:cNvSpPr>
            <a:spLocks noGrp="1"/>
          </p:cNvSpPr>
          <p:nvPr>
            <p:ph type="sldNum" sz="quarter" idx="12"/>
          </p:nvPr>
        </p:nvSpPr>
        <p:spPr/>
        <p:txBody>
          <a:bodyPr/>
          <a:lstStyle/>
          <a:p>
            <a:fld id="{B7E957FF-036E-744F-A14B-FC2835B2EE4D}" type="slidenum">
              <a:rPr lang="en-US" smtClean="0"/>
              <a:t>‹#›</a:t>
            </a:fld>
            <a:endParaRPr lang="en-US"/>
          </a:p>
        </p:txBody>
      </p:sp>
    </p:spTree>
    <p:extLst>
      <p:ext uri="{BB962C8B-B14F-4D97-AF65-F5344CB8AC3E}">
        <p14:creationId xmlns:p14="http://schemas.microsoft.com/office/powerpoint/2010/main" val="3982097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A0E3E-D9F0-8DF3-021E-94E3C962B9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8027C4-B404-2C5D-D9A9-8E789751AF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6897F8-DFFB-0A4D-51AC-1235EF79FC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B50C9F-81B8-979B-7045-24E3F4D1260A}"/>
              </a:ext>
            </a:extLst>
          </p:cNvPr>
          <p:cNvSpPr>
            <a:spLocks noGrp="1"/>
          </p:cNvSpPr>
          <p:nvPr>
            <p:ph type="dt" sz="half" idx="10"/>
          </p:nvPr>
        </p:nvSpPr>
        <p:spPr/>
        <p:txBody>
          <a:bodyPr/>
          <a:lstStyle/>
          <a:p>
            <a:fld id="{B121348E-2413-3F4C-9420-C6E0180BE9CC}" type="datetimeFigureOut">
              <a:rPr lang="en-US" smtClean="0"/>
              <a:t>1/16/24</a:t>
            </a:fld>
            <a:endParaRPr lang="en-US"/>
          </a:p>
        </p:txBody>
      </p:sp>
      <p:sp>
        <p:nvSpPr>
          <p:cNvPr id="6" name="Footer Placeholder 5">
            <a:extLst>
              <a:ext uri="{FF2B5EF4-FFF2-40B4-BE49-F238E27FC236}">
                <a16:creationId xmlns:a16="http://schemas.microsoft.com/office/drawing/2014/main" id="{A66736E2-73AC-A40D-EE08-F5FA890D55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EDB6C3-9DA1-9FEA-D8D0-5C6116A0696A}"/>
              </a:ext>
            </a:extLst>
          </p:cNvPr>
          <p:cNvSpPr>
            <a:spLocks noGrp="1"/>
          </p:cNvSpPr>
          <p:nvPr>
            <p:ph type="sldNum" sz="quarter" idx="12"/>
          </p:nvPr>
        </p:nvSpPr>
        <p:spPr/>
        <p:txBody>
          <a:bodyPr/>
          <a:lstStyle/>
          <a:p>
            <a:fld id="{B7E957FF-036E-744F-A14B-FC2835B2EE4D}" type="slidenum">
              <a:rPr lang="en-US" smtClean="0"/>
              <a:t>‹#›</a:t>
            </a:fld>
            <a:endParaRPr lang="en-US"/>
          </a:p>
        </p:txBody>
      </p:sp>
    </p:spTree>
    <p:extLst>
      <p:ext uri="{BB962C8B-B14F-4D97-AF65-F5344CB8AC3E}">
        <p14:creationId xmlns:p14="http://schemas.microsoft.com/office/powerpoint/2010/main" val="3219845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C325C-8C37-DE1B-EC2C-B05D5EA35D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FDAECE-D1ED-9682-EB47-7955B90CFB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820E6D-0CCB-56EE-088E-E735B95555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1E47A8-AEDA-77F7-23E8-F0E5F1D496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C71EFC-CE6E-1106-3F58-4FA0BE38CD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8E36B4-5356-653C-A9F5-D607AB9EF4B5}"/>
              </a:ext>
            </a:extLst>
          </p:cNvPr>
          <p:cNvSpPr>
            <a:spLocks noGrp="1"/>
          </p:cNvSpPr>
          <p:nvPr>
            <p:ph type="dt" sz="half" idx="10"/>
          </p:nvPr>
        </p:nvSpPr>
        <p:spPr/>
        <p:txBody>
          <a:bodyPr/>
          <a:lstStyle/>
          <a:p>
            <a:fld id="{B121348E-2413-3F4C-9420-C6E0180BE9CC}" type="datetimeFigureOut">
              <a:rPr lang="en-US" smtClean="0"/>
              <a:t>1/16/24</a:t>
            </a:fld>
            <a:endParaRPr lang="en-US"/>
          </a:p>
        </p:txBody>
      </p:sp>
      <p:sp>
        <p:nvSpPr>
          <p:cNvPr id="8" name="Footer Placeholder 7">
            <a:extLst>
              <a:ext uri="{FF2B5EF4-FFF2-40B4-BE49-F238E27FC236}">
                <a16:creationId xmlns:a16="http://schemas.microsoft.com/office/drawing/2014/main" id="{A4F58531-A76A-AFA5-CD77-FE0581B591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6014C8-F5BF-849D-A479-9DCD42BAA34D}"/>
              </a:ext>
            </a:extLst>
          </p:cNvPr>
          <p:cNvSpPr>
            <a:spLocks noGrp="1"/>
          </p:cNvSpPr>
          <p:nvPr>
            <p:ph type="sldNum" sz="quarter" idx="12"/>
          </p:nvPr>
        </p:nvSpPr>
        <p:spPr/>
        <p:txBody>
          <a:bodyPr/>
          <a:lstStyle/>
          <a:p>
            <a:fld id="{B7E957FF-036E-744F-A14B-FC2835B2EE4D}" type="slidenum">
              <a:rPr lang="en-US" smtClean="0"/>
              <a:t>‹#›</a:t>
            </a:fld>
            <a:endParaRPr lang="en-US"/>
          </a:p>
        </p:txBody>
      </p:sp>
    </p:spTree>
    <p:extLst>
      <p:ext uri="{BB962C8B-B14F-4D97-AF65-F5344CB8AC3E}">
        <p14:creationId xmlns:p14="http://schemas.microsoft.com/office/powerpoint/2010/main" val="1264200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32A60-3A7F-533C-E863-A64074724F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277DF9-D7D7-F805-6D67-5676E198D755}"/>
              </a:ext>
            </a:extLst>
          </p:cNvPr>
          <p:cNvSpPr>
            <a:spLocks noGrp="1"/>
          </p:cNvSpPr>
          <p:nvPr>
            <p:ph type="dt" sz="half" idx="10"/>
          </p:nvPr>
        </p:nvSpPr>
        <p:spPr/>
        <p:txBody>
          <a:bodyPr/>
          <a:lstStyle/>
          <a:p>
            <a:fld id="{B121348E-2413-3F4C-9420-C6E0180BE9CC}" type="datetimeFigureOut">
              <a:rPr lang="en-US" smtClean="0"/>
              <a:t>1/16/24</a:t>
            </a:fld>
            <a:endParaRPr lang="en-US"/>
          </a:p>
        </p:txBody>
      </p:sp>
      <p:sp>
        <p:nvSpPr>
          <p:cNvPr id="4" name="Footer Placeholder 3">
            <a:extLst>
              <a:ext uri="{FF2B5EF4-FFF2-40B4-BE49-F238E27FC236}">
                <a16:creationId xmlns:a16="http://schemas.microsoft.com/office/drawing/2014/main" id="{5691BE85-0C91-584E-4315-1291032ADA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5AB840-487F-E62F-A44C-C8D74167E295}"/>
              </a:ext>
            </a:extLst>
          </p:cNvPr>
          <p:cNvSpPr>
            <a:spLocks noGrp="1"/>
          </p:cNvSpPr>
          <p:nvPr>
            <p:ph type="sldNum" sz="quarter" idx="12"/>
          </p:nvPr>
        </p:nvSpPr>
        <p:spPr/>
        <p:txBody>
          <a:bodyPr/>
          <a:lstStyle/>
          <a:p>
            <a:fld id="{B7E957FF-036E-744F-A14B-FC2835B2EE4D}" type="slidenum">
              <a:rPr lang="en-US" smtClean="0"/>
              <a:t>‹#›</a:t>
            </a:fld>
            <a:endParaRPr lang="en-US"/>
          </a:p>
        </p:txBody>
      </p:sp>
    </p:spTree>
    <p:extLst>
      <p:ext uri="{BB962C8B-B14F-4D97-AF65-F5344CB8AC3E}">
        <p14:creationId xmlns:p14="http://schemas.microsoft.com/office/powerpoint/2010/main" val="1890875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EF1E3C-81BB-6D00-7F79-B0884FECDBBF}"/>
              </a:ext>
            </a:extLst>
          </p:cNvPr>
          <p:cNvSpPr>
            <a:spLocks noGrp="1"/>
          </p:cNvSpPr>
          <p:nvPr>
            <p:ph type="dt" sz="half" idx="10"/>
          </p:nvPr>
        </p:nvSpPr>
        <p:spPr/>
        <p:txBody>
          <a:bodyPr/>
          <a:lstStyle/>
          <a:p>
            <a:fld id="{B121348E-2413-3F4C-9420-C6E0180BE9CC}" type="datetimeFigureOut">
              <a:rPr lang="en-US" smtClean="0"/>
              <a:t>1/16/24</a:t>
            </a:fld>
            <a:endParaRPr lang="en-US"/>
          </a:p>
        </p:txBody>
      </p:sp>
      <p:sp>
        <p:nvSpPr>
          <p:cNvPr id="3" name="Footer Placeholder 2">
            <a:extLst>
              <a:ext uri="{FF2B5EF4-FFF2-40B4-BE49-F238E27FC236}">
                <a16:creationId xmlns:a16="http://schemas.microsoft.com/office/drawing/2014/main" id="{0D80B726-722D-2F82-A51D-89A3D68AD90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EDD394-E22B-33DA-D13D-A28DCED83A77}"/>
              </a:ext>
            </a:extLst>
          </p:cNvPr>
          <p:cNvSpPr>
            <a:spLocks noGrp="1"/>
          </p:cNvSpPr>
          <p:nvPr>
            <p:ph type="sldNum" sz="quarter" idx="12"/>
          </p:nvPr>
        </p:nvSpPr>
        <p:spPr/>
        <p:txBody>
          <a:bodyPr/>
          <a:lstStyle/>
          <a:p>
            <a:fld id="{B7E957FF-036E-744F-A14B-FC2835B2EE4D}" type="slidenum">
              <a:rPr lang="en-US" smtClean="0"/>
              <a:t>‹#›</a:t>
            </a:fld>
            <a:endParaRPr lang="en-US"/>
          </a:p>
        </p:txBody>
      </p:sp>
    </p:spTree>
    <p:extLst>
      <p:ext uri="{BB962C8B-B14F-4D97-AF65-F5344CB8AC3E}">
        <p14:creationId xmlns:p14="http://schemas.microsoft.com/office/powerpoint/2010/main" val="3325209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804A5-7265-235D-29AC-C8A4941892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4CF385F-6A1A-CD25-053C-9243A5A5BA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82DEB4-B3B7-9965-4A47-51B5964855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B76303-E36D-9F25-24EF-2EB2E13577A2}"/>
              </a:ext>
            </a:extLst>
          </p:cNvPr>
          <p:cNvSpPr>
            <a:spLocks noGrp="1"/>
          </p:cNvSpPr>
          <p:nvPr>
            <p:ph type="dt" sz="half" idx="10"/>
          </p:nvPr>
        </p:nvSpPr>
        <p:spPr/>
        <p:txBody>
          <a:bodyPr/>
          <a:lstStyle/>
          <a:p>
            <a:fld id="{B121348E-2413-3F4C-9420-C6E0180BE9CC}" type="datetimeFigureOut">
              <a:rPr lang="en-US" smtClean="0"/>
              <a:t>1/16/24</a:t>
            </a:fld>
            <a:endParaRPr lang="en-US"/>
          </a:p>
        </p:txBody>
      </p:sp>
      <p:sp>
        <p:nvSpPr>
          <p:cNvPr id="6" name="Footer Placeholder 5">
            <a:extLst>
              <a:ext uri="{FF2B5EF4-FFF2-40B4-BE49-F238E27FC236}">
                <a16:creationId xmlns:a16="http://schemas.microsoft.com/office/drawing/2014/main" id="{62A137EF-11EC-76E3-CD88-272B336423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0DA3B8-CB5E-D6EB-7620-EDED4B9C1FDA}"/>
              </a:ext>
            </a:extLst>
          </p:cNvPr>
          <p:cNvSpPr>
            <a:spLocks noGrp="1"/>
          </p:cNvSpPr>
          <p:nvPr>
            <p:ph type="sldNum" sz="quarter" idx="12"/>
          </p:nvPr>
        </p:nvSpPr>
        <p:spPr/>
        <p:txBody>
          <a:bodyPr/>
          <a:lstStyle/>
          <a:p>
            <a:fld id="{B7E957FF-036E-744F-A14B-FC2835B2EE4D}" type="slidenum">
              <a:rPr lang="en-US" smtClean="0"/>
              <a:t>‹#›</a:t>
            </a:fld>
            <a:endParaRPr lang="en-US"/>
          </a:p>
        </p:txBody>
      </p:sp>
    </p:spTree>
    <p:extLst>
      <p:ext uri="{BB962C8B-B14F-4D97-AF65-F5344CB8AC3E}">
        <p14:creationId xmlns:p14="http://schemas.microsoft.com/office/powerpoint/2010/main" val="3348702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3C1B8-20AA-2174-99CA-A1524F2C7E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DF0F357-FAE7-FFE2-A0E2-3FF4927D27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1E245B9-3179-BC05-1730-8B9A3AB7E7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BB3A5-F41A-3F14-5C52-32A4B73D8993}"/>
              </a:ext>
            </a:extLst>
          </p:cNvPr>
          <p:cNvSpPr>
            <a:spLocks noGrp="1"/>
          </p:cNvSpPr>
          <p:nvPr>
            <p:ph type="dt" sz="half" idx="10"/>
          </p:nvPr>
        </p:nvSpPr>
        <p:spPr/>
        <p:txBody>
          <a:bodyPr/>
          <a:lstStyle/>
          <a:p>
            <a:fld id="{B121348E-2413-3F4C-9420-C6E0180BE9CC}" type="datetimeFigureOut">
              <a:rPr lang="en-US" smtClean="0"/>
              <a:t>1/16/24</a:t>
            </a:fld>
            <a:endParaRPr lang="en-US"/>
          </a:p>
        </p:txBody>
      </p:sp>
      <p:sp>
        <p:nvSpPr>
          <p:cNvPr id="6" name="Footer Placeholder 5">
            <a:extLst>
              <a:ext uri="{FF2B5EF4-FFF2-40B4-BE49-F238E27FC236}">
                <a16:creationId xmlns:a16="http://schemas.microsoft.com/office/drawing/2014/main" id="{429AAC3E-BD24-5A7A-9FCB-277B433910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7E8036-4D0A-0A75-98C5-823402B14D01}"/>
              </a:ext>
            </a:extLst>
          </p:cNvPr>
          <p:cNvSpPr>
            <a:spLocks noGrp="1"/>
          </p:cNvSpPr>
          <p:nvPr>
            <p:ph type="sldNum" sz="quarter" idx="12"/>
          </p:nvPr>
        </p:nvSpPr>
        <p:spPr/>
        <p:txBody>
          <a:bodyPr/>
          <a:lstStyle/>
          <a:p>
            <a:fld id="{B7E957FF-036E-744F-A14B-FC2835B2EE4D}" type="slidenum">
              <a:rPr lang="en-US" smtClean="0"/>
              <a:t>‹#›</a:t>
            </a:fld>
            <a:endParaRPr lang="en-US"/>
          </a:p>
        </p:txBody>
      </p:sp>
    </p:spTree>
    <p:extLst>
      <p:ext uri="{BB962C8B-B14F-4D97-AF65-F5344CB8AC3E}">
        <p14:creationId xmlns:p14="http://schemas.microsoft.com/office/powerpoint/2010/main" val="28188859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2BC246-EB63-0F15-5E1C-85E5E945D2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E9B87C-8E0C-DF1A-86B7-396EC9B336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C9E76F-3BE0-C230-5252-8A5C212CD4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21348E-2413-3F4C-9420-C6E0180BE9CC}" type="datetimeFigureOut">
              <a:rPr lang="en-US" smtClean="0"/>
              <a:t>1/16/24</a:t>
            </a:fld>
            <a:endParaRPr lang="en-US"/>
          </a:p>
        </p:txBody>
      </p:sp>
      <p:sp>
        <p:nvSpPr>
          <p:cNvPr id="5" name="Footer Placeholder 4">
            <a:extLst>
              <a:ext uri="{FF2B5EF4-FFF2-40B4-BE49-F238E27FC236}">
                <a16:creationId xmlns:a16="http://schemas.microsoft.com/office/drawing/2014/main" id="{C666954B-2D71-2EBC-E79C-24CD3E8703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BE08CA-EA6E-B7A6-C0F6-2488393497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E957FF-036E-744F-A14B-FC2835B2EE4D}" type="slidenum">
              <a:rPr lang="en-US" smtClean="0"/>
              <a:t>‹#›</a:t>
            </a:fld>
            <a:endParaRPr lang="en-US"/>
          </a:p>
        </p:txBody>
      </p:sp>
    </p:spTree>
    <p:extLst>
      <p:ext uri="{BB962C8B-B14F-4D97-AF65-F5344CB8AC3E}">
        <p14:creationId xmlns:p14="http://schemas.microsoft.com/office/powerpoint/2010/main" val="20706239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pwilmart.github.io/TMT_analysis_examples/IRS_validation.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4A510-EE4F-10AC-7E72-6EECDA15B4AD}"/>
              </a:ext>
            </a:extLst>
          </p:cNvPr>
          <p:cNvSpPr>
            <a:spLocks noGrp="1"/>
          </p:cNvSpPr>
          <p:nvPr>
            <p:ph type="ctrTitle"/>
          </p:nvPr>
        </p:nvSpPr>
        <p:spPr/>
        <p:txBody>
          <a:bodyPr/>
          <a:lstStyle/>
          <a:p>
            <a:r>
              <a:rPr lang="en-US" dirty="0"/>
              <a:t>Re-analysis of PXD006381</a:t>
            </a:r>
            <a:br>
              <a:rPr lang="en-US" dirty="0"/>
            </a:br>
            <a:r>
              <a:rPr lang="en-US" sz="4800" dirty="0"/>
              <a:t>Developing mouse lens</a:t>
            </a:r>
            <a:endParaRPr lang="en-US" dirty="0"/>
          </a:p>
        </p:txBody>
      </p:sp>
      <p:sp>
        <p:nvSpPr>
          <p:cNvPr id="3" name="Subtitle 2">
            <a:extLst>
              <a:ext uri="{FF2B5EF4-FFF2-40B4-BE49-F238E27FC236}">
                <a16:creationId xmlns:a16="http://schemas.microsoft.com/office/drawing/2014/main" id="{30768B82-9E59-6391-F2B6-AAA4F83F8418}"/>
              </a:ext>
            </a:extLst>
          </p:cNvPr>
          <p:cNvSpPr>
            <a:spLocks noGrp="1"/>
          </p:cNvSpPr>
          <p:nvPr>
            <p:ph type="subTitle" idx="1"/>
          </p:nvPr>
        </p:nvSpPr>
        <p:spPr/>
        <p:txBody>
          <a:bodyPr anchor="ctr"/>
          <a:lstStyle/>
          <a:p>
            <a:r>
              <a:rPr lang="en-US" dirty="0"/>
              <a:t>Phil Wilmarth</a:t>
            </a:r>
            <a:br>
              <a:rPr lang="en-US" dirty="0"/>
            </a:br>
            <a:r>
              <a:rPr lang="en-US" dirty="0"/>
              <a:t>PSR Core, OHSU</a:t>
            </a:r>
            <a:br>
              <a:rPr lang="en-US" dirty="0"/>
            </a:br>
            <a:r>
              <a:rPr lang="en-US" dirty="0"/>
              <a:t>January 2024</a:t>
            </a:r>
          </a:p>
        </p:txBody>
      </p:sp>
    </p:spTree>
    <p:extLst>
      <p:ext uri="{BB962C8B-B14F-4D97-AF65-F5344CB8AC3E}">
        <p14:creationId xmlns:p14="http://schemas.microsoft.com/office/powerpoint/2010/main" val="22596137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DBC42-17A0-D718-F39E-424B9877BB57}"/>
              </a:ext>
            </a:extLst>
          </p:cNvPr>
          <p:cNvSpPr>
            <a:spLocks noGrp="1"/>
          </p:cNvSpPr>
          <p:nvPr>
            <p:ph type="title"/>
          </p:nvPr>
        </p:nvSpPr>
        <p:spPr>
          <a:xfrm>
            <a:off x="838200" y="365125"/>
            <a:ext cx="10515600" cy="988187"/>
          </a:xfrm>
        </p:spPr>
        <p:txBody>
          <a:bodyPr>
            <a:normAutofit/>
          </a:bodyPr>
          <a:lstStyle/>
          <a:p>
            <a:pPr algn="ctr"/>
            <a:r>
              <a:rPr lang="en-US" b="1" dirty="0"/>
              <a:t>Biological replicate within-group variability</a:t>
            </a:r>
          </a:p>
        </p:txBody>
      </p:sp>
      <p:pic>
        <p:nvPicPr>
          <p:cNvPr id="3" name="Picture 2">
            <a:extLst>
              <a:ext uri="{FF2B5EF4-FFF2-40B4-BE49-F238E27FC236}">
                <a16:creationId xmlns:a16="http://schemas.microsoft.com/office/drawing/2014/main" id="{556357AC-948D-3B0B-C3A7-4CB6B6C746CE}"/>
              </a:ext>
            </a:extLst>
          </p:cNvPr>
          <p:cNvPicPr>
            <a:picLocks noChangeAspect="1"/>
          </p:cNvPicPr>
          <p:nvPr/>
        </p:nvPicPr>
        <p:blipFill>
          <a:blip r:embed="rId2"/>
          <a:stretch>
            <a:fillRect/>
          </a:stretch>
        </p:blipFill>
        <p:spPr>
          <a:xfrm>
            <a:off x="1432560" y="1371600"/>
            <a:ext cx="2743200" cy="2743200"/>
          </a:xfrm>
          <a:prstGeom prst="rect">
            <a:avLst/>
          </a:prstGeom>
        </p:spPr>
      </p:pic>
      <p:pic>
        <p:nvPicPr>
          <p:cNvPr id="4" name="Picture 3">
            <a:extLst>
              <a:ext uri="{FF2B5EF4-FFF2-40B4-BE49-F238E27FC236}">
                <a16:creationId xmlns:a16="http://schemas.microsoft.com/office/drawing/2014/main" id="{D5CCA9A0-0A91-986D-E90C-110F16A0815D}"/>
              </a:ext>
            </a:extLst>
          </p:cNvPr>
          <p:cNvPicPr>
            <a:picLocks noChangeAspect="1"/>
          </p:cNvPicPr>
          <p:nvPr/>
        </p:nvPicPr>
        <p:blipFill>
          <a:blip r:embed="rId3"/>
          <a:stretch>
            <a:fillRect/>
          </a:stretch>
        </p:blipFill>
        <p:spPr>
          <a:xfrm>
            <a:off x="1432560" y="4114800"/>
            <a:ext cx="2743200" cy="2743200"/>
          </a:xfrm>
          <a:prstGeom prst="rect">
            <a:avLst/>
          </a:prstGeom>
        </p:spPr>
      </p:pic>
      <p:pic>
        <p:nvPicPr>
          <p:cNvPr id="5" name="Picture 4">
            <a:extLst>
              <a:ext uri="{FF2B5EF4-FFF2-40B4-BE49-F238E27FC236}">
                <a16:creationId xmlns:a16="http://schemas.microsoft.com/office/drawing/2014/main" id="{AB054778-D1F0-39D1-8A5E-9546E3861968}"/>
              </a:ext>
            </a:extLst>
          </p:cNvPr>
          <p:cNvPicPr>
            <a:picLocks noChangeAspect="1"/>
          </p:cNvPicPr>
          <p:nvPr/>
        </p:nvPicPr>
        <p:blipFill>
          <a:blip r:embed="rId4"/>
          <a:stretch>
            <a:fillRect/>
          </a:stretch>
        </p:blipFill>
        <p:spPr>
          <a:xfrm>
            <a:off x="4834128" y="1371600"/>
            <a:ext cx="2743200" cy="2743200"/>
          </a:xfrm>
          <a:prstGeom prst="rect">
            <a:avLst/>
          </a:prstGeom>
        </p:spPr>
      </p:pic>
      <p:pic>
        <p:nvPicPr>
          <p:cNvPr id="6" name="Picture 5">
            <a:extLst>
              <a:ext uri="{FF2B5EF4-FFF2-40B4-BE49-F238E27FC236}">
                <a16:creationId xmlns:a16="http://schemas.microsoft.com/office/drawing/2014/main" id="{6F2DF2D8-A379-7714-6950-EFF1ADA4AA05}"/>
              </a:ext>
            </a:extLst>
          </p:cNvPr>
          <p:cNvPicPr>
            <a:picLocks noChangeAspect="1"/>
          </p:cNvPicPr>
          <p:nvPr/>
        </p:nvPicPr>
        <p:blipFill>
          <a:blip r:embed="rId5"/>
          <a:stretch>
            <a:fillRect/>
          </a:stretch>
        </p:blipFill>
        <p:spPr>
          <a:xfrm>
            <a:off x="4834128" y="4114800"/>
            <a:ext cx="2743200" cy="2743200"/>
          </a:xfrm>
          <a:prstGeom prst="rect">
            <a:avLst/>
          </a:prstGeom>
        </p:spPr>
      </p:pic>
      <p:pic>
        <p:nvPicPr>
          <p:cNvPr id="7" name="Picture 6">
            <a:extLst>
              <a:ext uri="{FF2B5EF4-FFF2-40B4-BE49-F238E27FC236}">
                <a16:creationId xmlns:a16="http://schemas.microsoft.com/office/drawing/2014/main" id="{932FF218-F6DC-E489-7C16-A6F17213828A}"/>
              </a:ext>
            </a:extLst>
          </p:cNvPr>
          <p:cNvPicPr>
            <a:picLocks noChangeAspect="1"/>
          </p:cNvPicPr>
          <p:nvPr/>
        </p:nvPicPr>
        <p:blipFill>
          <a:blip r:embed="rId6"/>
          <a:stretch>
            <a:fillRect/>
          </a:stretch>
        </p:blipFill>
        <p:spPr>
          <a:xfrm>
            <a:off x="8235696" y="1371600"/>
            <a:ext cx="2743200" cy="2743200"/>
          </a:xfrm>
          <a:prstGeom prst="rect">
            <a:avLst/>
          </a:prstGeom>
        </p:spPr>
      </p:pic>
      <p:pic>
        <p:nvPicPr>
          <p:cNvPr id="8" name="Picture 7">
            <a:extLst>
              <a:ext uri="{FF2B5EF4-FFF2-40B4-BE49-F238E27FC236}">
                <a16:creationId xmlns:a16="http://schemas.microsoft.com/office/drawing/2014/main" id="{7B12D94F-D8F3-7976-5C94-0321F6BCFB1D}"/>
              </a:ext>
            </a:extLst>
          </p:cNvPr>
          <p:cNvPicPr>
            <a:picLocks noChangeAspect="1"/>
          </p:cNvPicPr>
          <p:nvPr/>
        </p:nvPicPr>
        <p:blipFill>
          <a:blip r:embed="rId7"/>
          <a:stretch>
            <a:fillRect/>
          </a:stretch>
        </p:blipFill>
        <p:spPr>
          <a:xfrm>
            <a:off x="8235696" y="4114800"/>
            <a:ext cx="2743200" cy="2743200"/>
          </a:xfrm>
          <a:prstGeom prst="rect">
            <a:avLst/>
          </a:prstGeom>
        </p:spPr>
      </p:pic>
      <p:cxnSp>
        <p:nvCxnSpPr>
          <p:cNvPr id="10" name="Straight Arrow Connector 9">
            <a:extLst>
              <a:ext uri="{FF2B5EF4-FFF2-40B4-BE49-F238E27FC236}">
                <a16:creationId xmlns:a16="http://schemas.microsoft.com/office/drawing/2014/main" id="{C33DB39E-860C-1454-BE51-A43289EAC61E}"/>
              </a:ext>
            </a:extLst>
          </p:cNvPr>
          <p:cNvCxnSpPr>
            <a:cxnSpLocks/>
          </p:cNvCxnSpPr>
          <p:nvPr/>
        </p:nvCxnSpPr>
        <p:spPr>
          <a:xfrm>
            <a:off x="1225296" y="2368296"/>
            <a:ext cx="0" cy="3584448"/>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E38A88F-FD57-A268-F646-5481A7BF8BF9}"/>
              </a:ext>
            </a:extLst>
          </p:cNvPr>
          <p:cNvSpPr txBox="1"/>
          <p:nvPr/>
        </p:nvSpPr>
        <p:spPr>
          <a:xfrm flipH="1">
            <a:off x="947927" y="3977640"/>
            <a:ext cx="569972" cy="369332"/>
          </a:xfrm>
          <a:prstGeom prst="rect">
            <a:avLst/>
          </a:prstGeom>
          <a:solidFill>
            <a:schemeClr val="bg1"/>
          </a:solidFill>
        </p:spPr>
        <p:txBody>
          <a:bodyPr wrap="square" rtlCol="0">
            <a:spAutoFit/>
          </a:bodyPr>
          <a:lstStyle/>
          <a:p>
            <a:pPr algn="ctr"/>
            <a:r>
              <a:rPr lang="en-US" dirty="0"/>
              <a:t>E18</a:t>
            </a:r>
          </a:p>
        </p:txBody>
      </p:sp>
      <p:cxnSp>
        <p:nvCxnSpPr>
          <p:cNvPr id="13" name="Straight Arrow Connector 12">
            <a:extLst>
              <a:ext uri="{FF2B5EF4-FFF2-40B4-BE49-F238E27FC236}">
                <a16:creationId xmlns:a16="http://schemas.microsoft.com/office/drawing/2014/main" id="{45DE5682-F0AD-2CA9-00C1-BDC612CC9150}"/>
              </a:ext>
            </a:extLst>
          </p:cNvPr>
          <p:cNvCxnSpPr>
            <a:cxnSpLocks/>
          </p:cNvCxnSpPr>
          <p:nvPr/>
        </p:nvCxnSpPr>
        <p:spPr>
          <a:xfrm>
            <a:off x="4614672" y="2359152"/>
            <a:ext cx="0" cy="361188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EBB371B-86BE-E067-60E3-C73DAF95448A}"/>
              </a:ext>
            </a:extLst>
          </p:cNvPr>
          <p:cNvSpPr txBox="1"/>
          <p:nvPr/>
        </p:nvSpPr>
        <p:spPr>
          <a:xfrm flipH="1">
            <a:off x="4337303" y="3977640"/>
            <a:ext cx="569972" cy="369332"/>
          </a:xfrm>
          <a:prstGeom prst="rect">
            <a:avLst/>
          </a:prstGeom>
          <a:solidFill>
            <a:schemeClr val="bg1"/>
          </a:solidFill>
        </p:spPr>
        <p:txBody>
          <a:bodyPr wrap="square" rtlCol="0">
            <a:spAutoFit/>
          </a:bodyPr>
          <a:lstStyle/>
          <a:p>
            <a:pPr algn="ctr"/>
            <a:r>
              <a:rPr lang="en-US" dirty="0"/>
              <a:t>P0</a:t>
            </a:r>
          </a:p>
        </p:txBody>
      </p:sp>
      <p:cxnSp>
        <p:nvCxnSpPr>
          <p:cNvPr id="15" name="Straight Arrow Connector 14">
            <a:extLst>
              <a:ext uri="{FF2B5EF4-FFF2-40B4-BE49-F238E27FC236}">
                <a16:creationId xmlns:a16="http://schemas.microsoft.com/office/drawing/2014/main" id="{9A8582E0-2B71-C437-03C2-AD5111754816}"/>
              </a:ext>
            </a:extLst>
          </p:cNvPr>
          <p:cNvCxnSpPr>
            <a:cxnSpLocks/>
          </p:cNvCxnSpPr>
          <p:nvPr/>
        </p:nvCxnSpPr>
        <p:spPr>
          <a:xfrm>
            <a:off x="8022336" y="2386584"/>
            <a:ext cx="0" cy="3575304"/>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5A45017-8CDA-AD8E-23AF-04DDE081C67D}"/>
              </a:ext>
            </a:extLst>
          </p:cNvPr>
          <p:cNvSpPr txBox="1"/>
          <p:nvPr/>
        </p:nvSpPr>
        <p:spPr>
          <a:xfrm flipH="1">
            <a:off x="7744967" y="3977640"/>
            <a:ext cx="569972" cy="369332"/>
          </a:xfrm>
          <a:prstGeom prst="rect">
            <a:avLst/>
          </a:prstGeom>
          <a:solidFill>
            <a:schemeClr val="bg1"/>
          </a:solidFill>
        </p:spPr>
        <p:txBody>
          <a:bodyPr wrap="square" rtlCol="0">
            <a:spAutoFit/>
          </a:bodyPr>
          <a:lstStyle/>
          <a:p>
            <a:pPr algn="ctr"/>
            <a:r>
              <a:rPr lang="en-US" dirty="0"/>
              <a:t>P6</a:t>
            </a:r>
          </a:p>
        </p:txBody>
      </p:sp>
      <p:sp>
        <p:nvSpPr>
          <p:cNvPr id="38" name="TextBox 37">
            <a:extLst>
              <a:ext uri="{FF2B5EF4-FFF2-40B4-BE49-F238E27FC236}">
                <a16:creationId xmlns:a16="http://schemas.microsoft.com/office/drawing/2014/main" id="{DD4E1FCC-CCB1-7A59-A5FA-CFA41BF53646}"/>
              </a:ext>
            </a:extLst>
          </p:cNvPr>
          <p:cNvSpPr txBox="1"/>
          <p:nvPr/>
        </p:nvSpPr>
        <p:spPr>
          <a:xfrm>
            <a:off x="808504" y="1721965"/>
            <a:ext cx="803105" cy="646331"/>
          </a:xfrm>
          <a:prstGeom prst="rect">
            <a:avLst/>
          </a:prstGeom>
          <a:noFill/>
        </p:spPr>
        <p:txBody>
          <a:bodyPr wrap="none" rtlCol="0">
            <a:spAutoFit/>
          </a:bodyPr>
          <a:lstStyle/>
          <a:p>
            <a:pPr algn="ctr"/>
            <a:r>
              <a:rPr lang="en-US" dirty="0"/>
              <a:t>Before</a:t>
            </a:r>
            <a:br>
              <a:rPr lang="en-US" dirty="0"/>
            </a:br>
            <a:r>
              <a:rPr lang="en-US" dirty="0"/>
              <a:t>IRS</a:t>
            </a:r>
          </a:p>
        </p:txBody>
      </p:sp>
      <p:sp>
        <p:nvSpPr>
          <p:cNvPr id="39" name="TextBox 38">
            <a:extLst>
              <a:ext uri="{FF2B5EF4-FFF2-40B4-BE49-F238E27FC236}">
                <a16:creationId xmlns:a16="http://schemas.microsoft.com/office/drawing/2014/main" id="{03843FC2-E17D-9D92-9741-F12009AEE3B2}"/>
              </a:ext>
            </a:extLst>
          </p:cNvPr>
          <p:cNvSpPr txBox="1"/>
          <p:nvPr/>
        </p:nvSpPr>
        <p:spPr>
          <a:xfrm>
            <a:off x="4220736" y="1721964"/>
            <a:ext cx="803105" cy="646331"/>
          </a:xfrm>
          <a:prstGeom prst="rect">
            <a:avLst/>
          </a:prstGeom>
          <a:noFill/>
        </p:spPr>
        <p:txBody>
          <a:bodyPr wrap="none" rtlCol="0">
            <a:spAutoFit/>
          </a:bodyPr>
          <a:lstStyle/>
          <a:p>
            <a:pPr algn="ctr"/>
            <a:r>
              <a:rPr lang="en-US" dirty="0"/>
              <a:t>Before</a:t>
            </a:r>
            <a:br>
              <a:rPr lang="en-US" dirty="0"/>
            </a:br>
            <a:r>
              <a:rPr lang="en-US" dirty="0"/>
              <a:t>IRS</a:t>
            </a:r>
          </a:p>
        </p:txBody>
      </p:sp>
      <p:sp>
        <p:nvSpPr>
          <p:cNvPr id="40" name="TextBox 39">
            <a:extLst>
              <a:ext uri="{FF2B5EF4-FFF2-40B4-BE49-F238E27FC236}">
                <a16:creationId xmlns:a16="http://schemas.microsoft.com/office/drawing/2014/main" id="{0F4E7628-C373-2A20-CDFD-A6573A24D2D5}"/>
              </a:ext>
            </a:extLst>
          </p:cNvPr>
          <p:cNvSpPr txBox="1"/>
          <p:nvPr/>
        </p:nvSpPr>
        <p:spPr>
          <a:xfrm>
            <a:off x="7620783" y="1712820"/>
            <a:ext cx="803105" cy="646331"/>
          </a:xfrm>
          <a:prstGeom prst="rect">
            <a:avLst/>
          </a:prstGeom>
          <a:noFill/>
        </p:spPr>
        <p:txBody>
          <a:bodyPr wrap="none" rtlCol="0">
            <a:spAutoFit/>
          </a:bodyPr>
          <a:lstStyle/>
          <a:p>
            <a:pPr algn="ctr"/>
            <a:r>
              <a:rPr lang="en-US" dirty="0"/>
              <a:t>Before</a:t>
            </a:r>
            <a:br>
              <a:rPr lang="en-US" dirty="0"/>
            </a:br>
            <a:r>
              <a:rPr lang="en-US" dirty="0"/>
              <a:t>IRS</a:t>
            </a:r>
          </a:p>
        </p:txBody>
      </p:sp>
      <p:sp>
        <p:nvSpPr>
          <p:cNvPr id="41" name="TextBox 40">
            <a:extLst>
              <a:ext uri="{FF2B5EF4-FFF2-40B4-BE49-F238E27FC236}">
                <a16:creationId xmlns:a16="http://schemas.microsoft.com/office/drawing/2014/main" id="{BA536C8E-582F-C2C4-AF1B-5D25098E4E15}"/>
              </a:ext>
            </a:extLst>
          </p:cNvPr>
          <p:cNvSpPr txBox="1"/>
          <p:nvPr/>
        </p:nvSpPr>
        <p:spPr>
          <a:xfrm>
            <a:off x="880928" y="5928884"/>
            <a:ext cx="658258" cy="646331"/>
          </a:xfrm>
          <a:prstGeom prst="rect">
            <a:avLst/>
          </a:prstGeom>
          <a:noFill/>
        </p:spPr>
        <p:txBody>
          <a:bodyPr wrap="none" rtlCol="0">
            <a:spAutoFit/>
          </a:bodyPr>
          <a:lstStyle/>
          <a:p>
            <a:pPr algn="ctr"/>
            <a:r>
              <a:rPr lang="en-US" dirty="0"/>
              <a:t>After</a:t>
            </a:r>
            <a:br>
              <a:rPr lang="en-US" dirty="0"/>
            </a:br>
            <a:r>
              <a:rPr lang="en-US" dirty="0"/>
              <a:t>IRS</a:t>
            </a:r>
          </a:p>
        </p:txBody>
      </p:sp>
      <p:sp>
        <p:nvSpPr>
          <p:cNvPr id="42" name="TextBox 41">
            <a:extLst>
              <a:ext uri="{FF2B5EF4-FFF2-40B4-BE49-F238E27FC236}">
                <a16:creationId xmlns:a16="http://schemas.microsoft.com/office/drawing/2014/main" id="{988B393F-720F-4B23-4144-BA91DAEE9B96}"/>
              </a:ext>
            </a:extLst>
          </p:cNvPr>
          <p:cNvSpPr txBox="1"/>
          <p:nvPr/>
        </p:nvSpPr>
        <p:spPr>
          <a:xfrm>
            <a:off x="4293160" y="5928883"/>
            <a:ext cx="658258" cy="646331"/>
          </a:xfrm>
          <a:prstGeom prst="rect">
            <a:avLst/>
          </a:prstGeom>
          <a:noFill/>
        </p:spPr>
        <p:txBody>
          <a:bodyPr wrap="none" rtlCol="0">
            <a:spAutoFit/>
          </a:bodyPr>
          <a:lstStyle/>
          <a:p>
            <a:pPr algn="ctr"/>
            <a:r>
              <a:rPr lang="en-US" dirty="0"/>
              <a:t>After</a:t>
            </a:r>
            <a:br>
              <a:rPr lang="en-US" dirty="0"/>
            </a:br>
            <a:r>
              <a:rPr lang="en-US" dirty="0"/>
              <a:t>IRS</a:t>
            </a:r>
          </a:p>
        </p:txBody>
      </p:sp>
      <p:sp>
        <p:nvSpPr>
          <p:cNvPr id="43" name="TextBox 42">
            <a:extLst>
              <a:ext uri="{FF2B5EF4-FFF2-40B4-BE49-F238E27FC236}">
                <a16:creationId xmlns:a16="http://schemas.microsoft.com/office/drawing/2014/main" id="{2BCD1F31-7AB7-A759-505E-501113DF37E8}"/>
              </a:ext>
            </a:extLst>
          </p:cNvPr>
          <p:cNvSpPr txBox="1"/>
          <p:nvPr/>
        </p:nvSpPr>
        <p:spPr>
          <a:xfrm>
            <a:off x="7693207" y="5919739"/>
            <a:ext cx="658258" cy="646331"/>
          </a:xfrm>
          <a:prstGeom prst="rect">
            <a:avLst/>
          </a:prstGeom>
          <a:noFill/>
        </p:spPr>
        <p:txBody>
          <a:bodyPr wrap="none" rtlCol="0">
            <a:spAutoFit/>
          </a:bodyPr>
          <a:lstStyle/>
          <a:p>
            <a:pPr algn="ctr"/>
            <a:r>
              <a:rPr lang="en-US" dirty="0"/>
              <a:t>After</a:t>
            </a:r>
            <a:br>
              <a:rPr lang="en-US" dirty="0"/>
            </a:br>
            <a:r>
              <a:rPr lang="en-US" dirty="0"/>
              <a:t>IRS</a:t>
            </a:r>
          </a:p>
        </p:txBody>
      </p:sp>
    </p:spTree>
    <p:extLst>
      <p:ext uri="{BB962C8B-B14F-4D97-AF65-F5344CB8AC3E}">
        <p14:creationId xmlns:p14="http://schemas.microsoft.com/office/powerpoint/2010/main" val="2851512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D00AA-D6D5-3EA7-26EB-F06477DFCF38}"/>
              </a:ext>
            </a:extLst>
          </p:cNvPr>
          <p:cNvSpPr>
            <a:spLocks noGrp="1"/>
          </p:cNvSpPr>
          <p:nvPr>
            <p:ph type="title"/>
          </p:nvPr>
        </p:nvSpPr>
        <p:spPr/>
        <p:txBody>
          <a:bodyPr/>
          <a:lstStyle/>
          <a:p>
            <a:pPr algn="ctr"/>
            <a:r>
              <a:rPr lang="en-US" b="1" dirty="0"/>
              <a:t>Plex batch-like effect obscures the biology</a:t>
            </a:r>
          </a:p>
        </p:txBody>
      </p:sp>
      <p:sp>
        <p:nvSpPr>
          <p:cNvPr id="6" name="TextBox 5">
            <a:extLst>
              <a:ext uri="{FF2B5EF4-FFF2-40B4-BE49-F238E27FC236}">
                <a16:creationId xmlns:a16="http://schemas.microsoft.com/office/drawing/2014/main" id="{C55D6BC7-D8D4-0B98-4292-AC860BC2C9AD}"/>
              </a:ext>
            </a:extLst>
          </p:cNvPr>
          <p:cNvSpPr txBox="1"/>
          <p:nvPr/>
        </p:nvSpPr>
        <p:spPr>
          <a:xfrm>
            <a:off x="905418" y="5692138"/>
            <a:ext cx="2382704" cy="646331"/>
          </a:xfrm>
          <a:prstGeom prst="rect">
            <a:avLst/>
          </a:prstGeom>
          <a:noFill/>
        </p:spPr>
        <p:txBody>
          <a:bodyPr wrap="none" rtlCol="0">
            <a:spAutoFit/>
          </a:bodyPr>
          <a:lstStyle/>
          <a:p>
            <a:r>
              <a:rPr lang="en-US" dirty="0"/>
              <a:t>Plexes cluster together</a:t>
            </a:r>
            <a:br>
              <a:rPr lang="en-US" dirty="0"/>
            </a:br>
            <a:r>
              <a:rPr lang="en-US" dirty="0"/>
              <a:t>without IRS adjustment</a:t>
            </a:r>
          </a:p>
        </p:txBody>
      </p:sp>
      <p:sp>
        <p:nvSpPr>
          <p:cNvPr id="7" name="TextBox 6">
            <a:extLst>
              <a:ext uri="{FF2B5EF4-FFF2-40B4-BE49-F238E27FC236}">
                <a16:creationId xmlns:a16="http://schemas.microsoft.com/office/drawing/2014/main" id="{5520E00A-E51C-77BB-EE03-56368799DFAF}"/>
              </a:ext>
            </a:extLst>
          </p:cNvPr>
          <p:cNvSpPr txBox="1"/>
          <p:nvPr/>
        </p:nvSpPr>
        <p:spPr>
          <a:xfrm>
            <a:off x="4547659" y="5692137"/>
            <a:ext cx="3096682" cy="646331"/>
          </a:xfrm>
          <a:prstGeom prst="rect">
            <a:avLst/>
          </a:prstGeom>
          <a:noFill/>
        </p:spPr>
        <p:txBody>
          <a:bodyPr wrap="none" rtlCol="0">
            <a:spAutoFit/>
          </a:bodyPr>
          <a:lstStyle/>
          <a:p>
            <a:r>
              <a:rPr lang="en-US" dirty="0"/>
              <a:t>Samples separate left-to-right</a:t>
            </a:r>
            <a:br>
              <a:rPr lang="en-US" dirty="0"/>
            </a:br>
            <a:r>
              <a:rPr lang="en-US" dirty="0"/>
              <a:t>by developmental age after IRS</a:t>
            </a:r>
          </a:p>
        </p:txBody>
      </p:sp>
      <p:sp>
        <p:nvSpPr>
          <p:cNvPr id="8" name="TextBox 7">
            <a:extLst>
              <a:ext uri="{FF2B5EF4-FFF2-40B4-BE49-F238E27FC236}">
                <a16:creationId xmlns:a16="http://schemas.microsoft.com/office/drawing/2014/main" id="{33157A89-E572-2E88-9F19-AE6E8A1968C4}"/>
              </a:ext>
            </a:extLst>
          </p:cNvPr>
          <p:cNvSpPr txBox="1"/>
          <p:nvPr/>
        </p:nvSpPr>
        <p:spPr>
          <a:xfrm>
            <a:off x="8754478" y="5692138"/>
            <a:ext cx="2597378" cy="646331"/>
          </a:xfrm>
          <a:prstGeom prst="rect">
            <a:avLst/>
          </a:prstGeom>
          <a:noFill/>
        </p:spPr>
        <p:txBody>
          <a:bodyPr wrap="none" rtlCol="0">
            <a:spAutoFit/>
          </a:bodyPr>
          <a:lstStyle/>
          <a:p>
            <a:r>
              <a:rPr lang="en-US" dirty="0"/>
              <a:t>Separation by age may be</a:t>
            </a:r>
            <a:br>
              <a:rPr lang="en-US" dirty="0"/>
            </a:br>
            <a:r>
              <a:rPr lang="en-US" dirty="0"/>
              <a:t>better after TMM</a:t>
            </a:r>
          </a:p>
        </p:txBody>
      </p:sp>
      <p:pic>
        <p:nvPicPr>
          <p:cNvPr id="9" name="Picture 8">
            <a:extLst>
              <a:ext uri="{FF2B5EF4-FFF2-40B4-BE49-F238E27FC236}">
                <a16:creationId xmlns:a16="http://schemas.microsoft.com/office/drawing/2014/main" id="{727DA021-1604-6AD2-9ECF-357CDA6DB1D3}"/>
              </a:ext>
            </a:extLst>
          </p:cNvPr>
          <p:cNvPicPr>
            <a:picLocks noChangeAspect="1"/>
          </p:cNvPicPr>
          <p:nvPr/>
        </p:nvPicPr>
        <p:blipFill>
          <a:blip r:embed="rId2"/>
          <a:stretch>
            <a:fillRect/>
          </a:stretch>
        </p:blipFill>
        <p:spPr>
          <a:xfrm>
            <a:off x="35857" y="1748790"/>
            <a:ext cx="4114800" cy="4114800"/>
          </a:xfrm>
          <a:prstGeom prst="rect">
            <a:avLst/>
          </a:prstGeom>
        </p:spPr>
      </p:pic>
      <p:pic>
        <p:nvPicPr>
          <p:cNvPr id="10" name="Picture 9">
            <a:extLst>
              <a:ext uri="{FF2B5EF4-FFF2-40B4-BE49-F238E27FC236}">
                <a16:creationId xmlns:a16="http://schemas.microsoft.com/office/drawing/2014/main" id="{EC4539AB-A1E3-D622-AC4F-0023DC98421B}"/>
              </a:ext>
            </a:extLst>
          </p:cNvPr>
          <p:cNvPicPr>
            <a:picLocks noChangeAspect="1"/>
          </p:cNvPicPr>
          <p:nvPr/>
        </p:nvPicPr>
        <p:blipFill>
          <a:blip r:embed="rId3"/>
          <a:stretch>
            <a:fillRect/>
          </a:stretch>
        </p:blipFill>
        <p:spPr>
          <a:xfrm>
            <a:off x="4038600" y="1748790"/>
            <a:ext cx="4114800" cy="4114800"/>
          </a:xfrm>
          <a:prstGeom prst="rect">
            <a:avLst/>
          </a:prstGeom>
        </p:spPr>
      </p:pic>
      <p:pic>
        <p:nvPicPr>
          <p:cNvPr id="11" name="Picture 10">
            <a:extLst>
              <a:ext uri="{FF2B5EF4-FFF2-40B4-BE49-F238E27FC236}">
                <a16:creationId xmlns:a16="http://schemas.microsoft.com/office/drawing/2014/main" id="{AC317B65-2D7C-3F4B-B6DD-EE0E66A6B8FD}"/>
              </a:ext>
            </a:extLst>
          </p:cNvPr>
          <p:cNvPicPr>
            <a:picLocks noChangeAspect="1"/>
          </p:cNvPicPr>
          <p:nvPr/>
        </p:nvPicPr>
        <p:blipFill>
          <a:blip r:embed="rId4"/>
          <a:stretch>
            <a:fillRect/>
          </a:stretch>
        </p:blipFill>
        <p:spPr>
          <a:xfrm>
            <a:off x="8041343" y="1748790"/>
            <a:ext cx="4114800" cy="4114800"/>
          </a:xfrm>
          <a:prstGeom prst="rect">
            <a:avLst/>
          </a:prstGeom>
        </p:spPr>
      </p:pic>
    </p:spTree>
    <p:extLst>
      <p:ext uri="{BB962C8B-B14F-4D97-AF65-F5344CB8AC3E}">
        <p14:creationId xmlns:p14="http://schemas.microsoft.com/office/powerpoint/2010/main" val="3846035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D00AA-D6D5-3EA7-26EB-F06477DFCF38}"/>
              </a:ext>
            </a:extLst>
          </p:cNvPr>
          <p:cNvSpPr>
            <a:spLocks noGrp="1"/>
          </p:cNvSpPr>
          <p:nvPr>
            <p:ph type="title"/>
          </p:nvPr>
        </p:nvSpPr>
        <p:spPr/>
        <p:txBody>
          <a:bodyPr/>
          <a:lstStyle/>
          <a:p>
            <a:pPr algn="ctr"/>
            <a:r>
              <a:rPr lang="en-US" b="1" dirty="0"/>
              <a:t>IRS only removes plex-to-plex variation</a:t>
            </a:r>
          </a:p>
        </p:txBody>
      </p:sp>
      <p:pic>
        <p:nvPicPr>
          <p:cNvPr id="3" name="Picture 2">
            <a:extLst>
              <a:ext uri="{FF2B5EF4-FFF2-40B4-BE49-F238E27FC236}">
                <a16:creationId xmlns:a16="http://schemas.microsoft.com/office/drawing/2014/main" id="{6A91CFAB-A700-EF23-8394-BA3A9A785CE2}"/>
              </a:ext>
            </a:extLst>
          </p:cNvPr>
          <p:cNvPicPr>
            <a:picLocks noChangeAspect="1"/>
          </p:cNvPicPr>
          <p:nvPr/>
        </p:nvPicPr>
        <p:blipFill>
          <a:blip r:embed="rId2"/>
          <a:stretch>
            <a:fillRect/>
          </a:stretch>
        </p:blipFill>
        <p:spPr>
          <a:xfrm>
            <a:off x="289560" y="1920240"/>
            <a:ext cx="3771900" cy="3771900"/>
          </a:xfrm>
          <a:prstGeom prst="rect">
            <a:avLst/>
          </a:prstGeom>
        </p:spPr>
      </p:pic>
      <p:pic>
        <p:nvPicPr>
          <p:cNvPr id="4" name="Picture 3">
            <a:extLst>
              <a:ext uri="{FF2B5EF4-FFF2-40B4-BE49-F238E27FC236}">
                <a16:creationId xmlns:a16="http://schemas.microsoft.com/office/drawing/2014/main" id="{80B83EC0-138C-2D9C-1608-41026EAD96FC}"/>
              </a:ext>
            </a:extLst>
          </p:cNvPr>
          <p:cNvPicPr>
            <a:picLocks noChangeAspect="1"/>
          </p:cNvPicPr>
          <p:nvPr/>
        </p:nvPicPr>
        <p:blipFill>
          <a:blip r:embed="rId3"/>
          <a:stretch>
            <a:fillRect/>
          </a:stretch>
        </p:blipFill>
        <p:spPr>
          <a:xfrm>
            <a:off x="4210050" y="1920240"/>
            <a:ext cx="3771900" cy="3771900"/>
          </a:xfrm>
          <a:prstGeom prst="rect">
            <a:avLst/>
          </a:prstGeom>
        </p:spPr>
      </p:pic>
      <p:pic>
        <p:nvPicPr>
          <p:cNvPr id="5" name="Picture 4">
            <a:extLst>
              <a:ext uri="{FF2B5EF4-FFF2-40B4-BE49-F238E27FC236}">
                <a16:creationId xmlns:a16="http://schemas.microsoft.com/office/drawing/2014/main" id="{0936DAB5-60E8-856C-C84E-FEA66E789812}"/>
              </a:ext>
            </a:extLst>
          </p:cNvPr>
          <p:cNvPicPr>
            <a:picLocks noChangeAspect="1"/>
          </p:cNvPicPr>
          <p:nvPr/>
        </p:nvPicPr>
        <p:blipFill>
          <a:blip r:embed="rId4"/>
          <a:stretch>
            <a:fillRect/>
          </a:stretch>
        </p:blipFill>
        <p:spPr>
          <a:xfrm>
            <a:off x="8130540" y="1920240"/>
            <a:ext cx="3771900" cy="3771900"/>
          </a:xfrm>
          <a:prstGeom prst="rect">
            <a:avLst/>
          </a:prstGeom>
        </p:spPr>
      </p:pic>
      <p:sp>
        <p:nvSpPr>
          <p:cNvPr id="6" name="TextBox 5">
            <a:extLst>
              <a:ext uri="{FF2B5EF4-FFF2-40B4-BE49-F238E27FC236}">
                <a16:creationId xmlns:a16="http://schemas.microsoft.com/office/drawing/2014/main" id="{C55D6BC7-D8D4-0B98-4292-AC860BC2C9AD}"/>
              </a:ext>
            </a:extLst>
          </p:cNvPr>
          <p:cNvSpPr txBox="1"/>
          <p:nvPr/>
        </p:nvSpPr>
        <p:spPr>
          <a:xfrm>
            <a:off x="913498" y="5692140"/>
            <a:ext cx="2524024" cy="646331"/>
          </a:xfrm>
          <a:prstGeom prst="rect">
            <a:avLst/>
          </a:prstGeom>
          <a:noFill/>
        </p:spPr>
        <p:txBody>
          <a:bodyPr wrap="none" rtlCol="0">
            <a:spAutoFit/>
          </a:bodyPr>
          <a:lstStyle/>
          <a:p>
            <a:r>
              <a:rPr lang="en-US" dirty="0"/>
              <a:t>Left-to-right drop by plex</a:t>
            </a:r>
            <a:br>
              <a:rPr lang="en-US" dirty="0"/>
            </a:br>
            <a:r>
              <a:rPr lang="en-US" dirty="0"/>
              <a:t>at each age</a:t>
            </a:r>
          </a:p>
        </p:txBody>
      </p:sp>
      <p:sp>
        <p:nvSpPr>
          <p:cNvPr id="7" name="TextBox 6">
            <a:extLst>
              <a:ext uri="{FF2B5EF4-FFF2-40B4-BE49-F238E27FC236}">
                <a16:creationId xmlns:a16="http://schemas.microsoft.com/office/drawing/2014/main" id="{5520E00A-E51C-77BB-EE03-56368799DFAF}"/>
              </a:ext>
            </a:extLst>
          </p:cNvPr>
          <p:cNvSpPr txBox="1"/>
          <p:nvPr/>
        </p:nvSpPr>
        <p:spPr>
          <a:xfrm>
            <a:off x="4645506" y="5684671"/>
            <a:ext cx="2900987" cy="646331"/>
          </a:xfrm>
          <a:prstGeom prst="rect">
            <a:avLst/>
          </a:prstGeom>
          <a:noFill/>
        </p:spPr>
        <p:txBody>
          <a:bodyPr wrap="none" rtlCol="0">
            <a:spAutoFit/>
          </a:bodyPr>
          <a:lstStyle/>
          <a:p>
            <a:r>
              <a:rPr lang="en-US" dirty="0"/>
              <a:t>Left-to-right drop by age for</a:t>
            </a:r>
            <a:br>
              <a:rPr lang="en-US" dirty="0"/>
            </a:br>
            <a:r>
              <a:rPr lang="en-US" dirty="0"/>
              <a:t>notches, boxes, and whiskers</a:t>
            </a:r>
          </a:p>
        </p:txBody>
      </p:sp>
      <p:sp>
        <p:nvSpPr>
          <p:cNvPr id="8" name="TextBox 7">
            <a:extLst>
              <a:ext uri="{FF2B5EF4-FFF2-40B4-BE49-F238E27FC236}">
                <a16:creationId xmlns:a16="http://schemas.microsoft.com/office/drawing/2014/main" id="{33157A89-E572-2E88-9F19-AE6E8A1968C4}"/>
              </a:ext>
            </a:extLst>
          </p:cNvPr>
          <p:cNvSpPr txBox="1"/>
          <p:nvPr/>
        </p:nvSpPr>
        <p:spPr>
          <a:xfrm>
            <a:off x="8754478" y="5692138"/>
            <a:ext cx="2928238" cy="646331"/>
          </a:xfrm>
          <a:prstGeom prst="rect">
            <a:avLst/>
          </a:prstGeom>
          <a:noFill/>
        </p:spPr>
        <p:txBody>
          <a:bodyPr wrap="none" rtlCol="0">
            <a:spAutoFit/>
          </a:bodyPr>
          <a:lstStyle/>
          <a:p>
            <a:r>
              <a:rPr lang="en-US" dirty="0"/>
              <a:t>Notches, boxes, and whiskers</a:t>
            </a:r>
            <a:br>
              <a:rPr lang="en-US" dirty="0"/>
            </a:br>
            <a:r>
              <a:rPr lang="en-US" dirty="0"/>
              <a:t>in horizontal alignment</a:t>
            </a:r>
          </a:p>
        </p:txBody>
      </p:sp>
    </p:spTree>
    <p:extLst>
      <p:ext uri="{BB962C8B-B14F-4D97-AF65-F5344CB8AC3E}">
        <p14:creationId xmlns:p14="http://schemas.microsoft.com/office/powerpoint/2010/main" val="892575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F6C36-9786-8585-FA6B-59C8BE8FA128}"/>
              </a:ext>
            </a:extLst>
          </p:cNvPr>
          <p:cNvSpPr>
            <a:spLocks noGrp="1"/>
          </p:cNvSpPr>
          <p:nvPr>
            <p:ph type="title"/>
          </p:nvPr>
        </p:nvSpPr>
        <p:spPr/>
        <p:txBody>
          <a:bodyPr>
            <a:normAutofit/>
          </a:bodyPr>
          <a:lstStyle/>
          <a:p>
            <a:pPr algn="ctr"/>
            <a:r>
              <a:rPr lang="en-US" sz="4000" b="1" dirty="0"/>
              <a:t>QC checks most important part of data analyses</a:t>
            </a:r>
          </a:p>
        </p:txBody>
      </p:sp>
      <p:sp>
        <p:nvSpPr>
          <p:cNvPr id="3" name="Content Placeholder 2">
            <a:extLst>
              <a:ext uri="{FF2B5EF4-FFF2-40B4-BE49-F238E27FC236}">
                <a16:creationId xmlns:a16="http://schemas.microsoft.com/office/drawing/2014/main" id="{C6E9F7F7-9D18-6BE5-6D80-49EBFE941E0D}"/>
              </a:ext>
            </a:extLst>
          </p:cNvPr>
          <p:cNvSpPr>
            <a:spLocks noGrp="1"/>
          </p:cNvSpPr>
          <p:nvPr>
            <p:ph idx="1"/>
          </p:nvPr>
        </p:nvSpPr>
        <p:spPr/>
        <p:txBody>
          <a:bodyPr/>
          <a:lstStyle/>
          <a:p>
            <a:r>
              <a:rPr lang="en-US" dirty="0"/>
              <a:t>Need to understand data before statistical modeling</a:t>
            </a:r>
          </a:p>
          <a:p>
            <a:r>
              <a:rPr lang="en-US" dirty="0"/>
              <a:t>Outliers are not uncommon – complicated sample preps can fail</a:t>
            </a:r>
          </a:p>
          <a:p>
            <a:r>
              <a:rPr lang="en-US" dirty="0"/>
              <a:t>Normalization of data is critical – many normalization methods should not be used</a:t>
            </a:r>
          </a:p>
          <a:p>
            <a:r>
              <a:rPr lang="en-US" dirty="0"/>
              <a:t>Single normalization steps are often insufficient for these complicated data</a:t>
            </a:r>
          </a:p>
          <a:p>
            <a:r>
              <a:rPr lang="en-US" dirty="0"/>
              <a:t>Normalization directly affects the null hypothesis in modeling</a:t>
            </a:r>
          </a:p>
          <a:p>
            <a:r>
              <a:rPr lang="en-US" dirty="0"/>
              <a:t>TMT methods have high precision and small fold changes making proper normalization even more critical</a:t>
            </a:r>
          </a:p>
        </p:txBody>
      </p:sp>
    </p:spTree>
    <p:extLst>
      <p:ext uri="{BB962C8B-B14F-4D97-AF65-F5344CB8AC3E}">
        <p14:creationId xmlns:p14="http://schemas.microsoft.com/office/powerpoint/2010/main" val="1156836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D89BA-D55F-4F2D-A2C7-69968F47EC13}"/>
              </a:ext>
            </a:extLst>
          </p:cNvPr>
          <p:cNvSpPr>
            <a:spLocks noGrp="1"/>
          </p:cNvSpPr>
          <p:nvPr>
            <p:ph type="title"/>
          </p:nvPr>
        </p:nvSpPr>
        <p:spPr/>
        <p:txBody>
          <a:bodyPr/>
          <a:lstStyle/>
          <a:p>
            <a:pPr algn="ctr"/>
            <a:r>
              <a:rPr lang="en-US" b="1" dirty="0"/>
              <a:t>Developing mouse lens</a:t>
            </a:r>
          </a:p>
        </p:txBody>
      </p:sp>
      <p:sp>
        <p:nvSpPr>
          <p:cNvPr id="3" name="Content Placeholder 2">
            <a:extLst>
              <a:ext uri="{FF2B5EF4-FFF2-40B4-BE49-F238E27FC236}">
                <a16:creationId xmlns:a16="http://schemas.microsoft.com/office/drawing/2014/main" id="{CD4F7882-9E8A-53AC-D980-CE7634389705}"/>
              </a:ext>
            </a:extLst>
          </p:cNvPr>
          <p:cNvSpPr>
            <a:spLocks noGrp="1"/>
          </p:cNvSpPr>
          <p:nvPr>
            <p:ph idx="1"/>
          </p:nvPr>
        </p:nvSpPr>
        <p:spPr/>
        <p:txBody>
          <a:bodyPr>
            <a:normAutofit/>
          </a:bodyPr>
          <a:lstStyle/>
          <a:p>
            <a:r>
              <a:rPr lang="en-US" dirty="0"/>
              <a:t>Epithelial cells (anterior lens surface monolayer) differentiate into mature fiber cells (also called the lens nucleus)</a:t>
            </a:r>
          </a:p>
          <a:p>
            <a:r>
              <a:rPr lang="en-US" dirty="0"/>
              <a:t>Lens has little or no protein turnover</a:t>
            </a:r>
          </a:p>
          <a:p>
            <a:pPr lvl="1"/>
            <a:r>
              <a:rPr lang="en-US" dirty="0"/>
              <a:t>Each age includes all previous protein </a:t>
            </a:r>
          </a:p>
          <a:p>
            <a:pPr lvl="2"/>
            <a:r>
              <a:rPr lang="en-US" dirty="0"/>
              <a:t>E.g., P3 proteome is P0 proteome plus protein synthesized from newborn to day 3</a:t>
            </a:r>
          </a:p>
          <a:p>
            <a:r>
              <a:rPr lang="en-US" dirty="0"/>
              <a:t>Mature fiber cells consist of over-expressed lens proteins </a:t>
            </a:r>
          </a:p>
          <a:p>
            <a:pPr lvl="1"/>
            <a:r>
              <a:rPr lang="en-US" dirty="0"/>
              <a:t>Crystallins, filament/structural proteins, membrane channels</a:t>
            </a:r>
          </a:p>
          <a:p>
            <a:pPr lvl="1"/>
            <a:r>
              <a:rPr lang="en-US" dirty="0"/>
              <a:t>Cells lack organelles, molecular machinery, enzymatic activity</a:t>
            </a:r>
          </a:p>
          <a:p>
            <a:r>
              <a:rPr lang="en-US" dirty="0"/>
              <a:t>Cortex (outer lens region) is the differentiation zone from epithelial cells to mature fiber cells  </a:t>
            </a:r>
          </a:p>
        </p:txBody>
      </p:sp>
    </p:spTree>
    <p:extLst>
      <p:ext uri="{BB962C8B-B14F-4D97-AF65-F5344CB8AC3E}">
        <p14:creationId xmlns:p14="http://schemas.microsoft.com/office/powerpoint/2010/main" val="580813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9F68-3CD2-76DF-D982-E05733311630}"/>
              </a:ext>
            </a:extLst>
          </p:cNvPr>
          <p:cNvSpPr>
            <a:spLocks noGrp="1"/>
          </p:cNvSpPr>
          <p:nvPr>
            <p:ph type="title"/>
          </p:nvPr>
        </p:nvSpPr>
        <p:spPr/>
        <p:txBody>
          <a:bodyPr/>
          <a:lstStyle/>
          <a:p>
            <a:pPr algn="ctr"/>
            <a:r>
              <a:rPr lang="en-US" b="1" dirty="0"/>
              <a:t>Lens growth affects lens proteome</a:t>
            </a:r>
          </a:p>
        </p:txBody>
      </p:sp>
      <p:sp>
        <p:nvSpPr>
          <p:cNvPr id="3" name="Content Placeholder 2">
            <a:extLst>
              <a:ext uri="{FF2B5EF4-FFF2-40B4-BE49-F238E27FC236}">
                <a16:creationId xmlns:a16="http://schemas.microsoft.com/office/drawing/2014/main" id="{1E03D59B-56F6-EA5C-E5D4-4DAA640E68FE}"/>
              </a:ext>
            </a:extLst>
          </p:cNvPr>
          <p:cNvSpPr>
            <a:spLocks noGrp="1"/>
          </p:cNvSpPr>
          <p:nvPr>
            <p:ph idx="1"/>
          </p:nvPr>
        </p:nvSpPr>
        <p:spPr/>
        <p:txBody>
          <a:bodyPr>
            <a:normAutofit/>
          </a:bodyPr>
          <a:lstStyle/>
          <a:p>
            <a:r>
              <a:rPr lang="en-US" dirty="0"/>
              <a:t>Lens increases in size over the developmental ages</a:t>
            </a:r>
          </a:p>
          <a:p>
            <a:r>
              <a:rPr lang="en-US" dirty="0"/>
              <a:t>Lens size changes fraction of lens proteins that come from the surface (epithelial cells) versus the interior (cortex and nucleus)</a:t>
            </a:r>
          </a:p>
          <a:p>
            <a:r>
              <a:rPr lang="en-US" dirty="0"/>
              <a:t>Larger lenses will have relatively more mature fiber cell content</a:t>
            </a:r>
          </a:p>
          <a:p>
            <a:pPr lvl="1"/>
            <a:r>
              <a:rPr lang="en-US" dirty="0"/>
              <a:t>Surface area versus volume argument</a:t>
            </a:r>
          </a:p>
          <a:p>
            <a:r>
              <a:rPr lang="en-US" dirty="0"/>
              <a:t>Expected aging trends (per unit amount of total lens protein)</a:t>
            </a:r>
          </a:p>
          <a:p>
            <a:pPr lvl="1"/>
            <a:r>
              <a:rPr lang="en-US" dirty="0"/>
              <a:t>Proteins from epithelial cells will decrease in relative abundance</a:t>
            </a:r>
          </a:p>
          <a:p>
            <a:pPr lvl="1"/>
            <a:r>
              <a:rPr lang="en-US" dirty="0"/>
              <a:t>Proteins from mature fiber cells (like crystallins) will increase in relative abundance</a:t>
            </a:r>
          </a:p>
          <a:p>
            <a:pPr lvl="1"/>
            <a:r>
              <a:rPr lang="en-US" dirty="0"/>
              <a:t>Cortical proteins should fall in between these extremes</a:t>
            </a:r>
          </a:p>
        </p:txBody>
      </p:sp>
    </p:spTree>
    <p:extLst>
      <p:ext uri="{BB962C8B-B14F-4D97-AF65-F5344CB8AC3E}">
        <p14:creationId xmlns:p14="http://schemas.microsoft.com/office/powerpoint/2010/main" val="3606621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C85C620F-F8E1-9519-E12A-A9EDEDDB41D7}"/>
              </a:ext>
            </a:extLst>
          </p:cNvPr>
          <p:cNvSpPr>
            <a:spLocks noChangeAspect="1"/>
          </p:cNvSpPr>
          <p:nvPr/>
        </p:nvSpPr>
        <p:spPr>
          <a:xfrm>
            <a:off x="7209957" y="1751723"/>
            <a:ext cx="3456432" cy="3456432"/>
          </a:xfrm>
          <a:prstGeom prst="ellipse">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11C120F3-1EB3-A147-1D96-A3E6D299857E}"/>
              </a:ext>
            </a:extLst>
          </p:cNvPr>
          <p:cNvSpPr/>
          <p:nvPr/>
        </p:nvSpPr>
        <p:spPr>
          <a:xfrm>
            <a:off x="7566573" y="2108339"/>
            <a:ext cx="2743200" cy="2743200"/>
          </a:xfrm>
          <a:prstGeom prst="ellipse">
            <a:avLst/>
          </a:prstGeom>
          <a:solidFill>
            <a:schemeClr val="accent5">
              <a:lumMod val="40000"/>
              <a:lumOff val="6000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A35B90B-F2DC-02F4-681D-F23A809F9198}"/>
              </a:ext>
            </a:extLst>
          </p:cNvPr>
          <p:cNvSpPr txBox="1"/>
          <p:nvPr/>
        </p:nvSpPr>
        <p:spPr>
          <a:xfrm>
            <a:off x="1075038" y="2975289"/>
            <a:ext cx="4235903" cy="1200329"/>
          </a:xfrm>
          <a:prstGeom prst="rect">
            <a:avLst/>
          </a:prstGeom>
          <a:noFill/>
        </p:spPr>
        <p:txBody>
          <a:bodyPr wrap="none" rtlCol="0">
            <a:spAutoFit/>
          </a:bodyPr>
          <a:lstStyle/>
          <a:p>
            <a:pPr marL="285750" indent="-285750">
              <a:buFont typeface="Arial" panose="020B0604020202020204" pitchFamily="34" charset="0"/>
              <a:buChar char="•"/>
            </a:pPr>
            <a:r>
              <a:rPr lang="en-US" sz="2400" dirty="0"/>
              <a:t>Diameter increases by 1.26</a:t>
            </a:r>
          </a:p>
          <a:p>
            <a:pPr marL="285750" indent="-285750">
              <a:buFont typeface="Arial" panose="020B0604020202020204" pitchFamily="34" charset="0"/>
              <a:buChar char="•"/>
            </a:pPr>
            <a:r>
              <a:rPr lang="en-US" sz="2400" dirty="0"/>
              <a:t>Surface area increases by 1.59</a:t>
            </a:r>
          </a:p>
          <a:p>
            <a:pPr marL="285750" indent="-285750">
              <a:buFont typeface="Arial" panose="020B0604020202020204" pitchFamily="34" charset="0"/>
              <a:buChar char="•"/>
            </a:pPr>
            <a:r>
              <a:rPr lang="en-US" sz="2400" dirty="0"/>
              <a:t>Volume doubles</a:t>
            </a:r>
          </a:p>
        </p:txBody>
      </p:sp>
      <p:sp>
        <p:nvSpPr>
          <p:cNvPr id="7" name="TextBox 6">
            <a:extLst>
              <a:ext uri="{FF2B5EF4-FFF2-40B4-BE49-F238E27FC236}">
                <a16:creationId xmlns:a16="http://schemas.microsoft.com/office/drawing/2014/main" id="{7B62A814-F78D-8BE3-424C-D02EC91D8808}"/>
              </a:ext>
            </a:extLst>
          </p:cNvPr>
          <p:cNvSpPr txBox="1"/>
          <p:nvPr/>
        </p:nvSpPr>
        <p:spPr>
          <a:xfrm>
            <a:off x="1109751" y="1692325"/>
            <a:ext cx="5398081" cy="1077218"/>
          </a:xfrm>
          <a:prstGeom prst="rect">
            <a:avLst/>
          </a:prstGeom>
          <a:noFill/>
        </p:spPr>
        <p:txBody>
          <a:bodyPr wrap="none" rtlCol="0">
            <a:spAutoFit/>
          </a:bodyPr>
          <a:lstStyle/>
          <a:p>
            <a:r>
              <a:rPr lang="en-US" sz="3200" dirty="0"/>
              <a:t>Dark blue sphere (projection)</a:t>
            </a:r>
            <a:br>
              <a:rPr lang="en-US" sz="3200" dirty="0"/>
            </a:br>
            <a:r>
              <a:rPr lang="en-US" sz="3200" dirty="0"/>
              <a:t> compared to light blue sphere:</a:t>
            </a:r>
          </a:p>
        </p:txBody>
      </p:sp>
      <p:sp>
        <p:nvSpPr>
          <p:cNvPr id="8" name="TextBox 7">
            <a:extLst>
              <a:ext uri="{FF2B5EF4-FFF2-40B4-BE49-F238E27FC236}">
                <a16:creationId xmlns:a16="http://schemas.microsoft.com/office/drawing/2014/main" id="{F889DF14-6850-3CEA-F684-C9340E95EB69}"/>
              </a:ext>
            </a:extLst>
          </p:cNvPr>
          <p:cNvSpPr txBox="1"/>
          <p:nvPr/>
        </p:nvSpPr>
        <p:spPr>
          <a:xfrm>
            <a:off x="1075038" y="4459653"/>
            <a:ext cx="6452985" cy="1323439"/>
          </a:xfrm>
          <a:prstGeom prst="rect">
            <a:avLst/>
          </a:prstGeom>
          <a:noFill/>
        </p:spPr>
        <p:txBody>
          <a:bodyPr wrap="none" rtlCol="0">
            <a:spAutoFit/>
          </a:bodyPr>
          <a:lstStyle/>
          <a:p>
            <a:pPr marL="285750" indent="-285750">
              <a:buFont typeface="Courier New" panose="02070309020205020404" pitchFamily="49" charset="0"/>
              <a:buChar char="o"/>
            </a:pPr>
            <a:r>
              <a:rPr lang="en-US" sz="2000" dirty="0"/>
              <a:t>Epithelial cell fraction (area) decreases </a:t>
            </a:r>
            <a:br>
              <a:rPr lang="en-US" sz="2000" dirty="0"/>
            </a:br>
            <a:r>
              <a:rPr lang="en-US" sz="2000" dirty="0"/>
              <a:t>with increasing lens size (volume)</a:t>
            </a:r>
          </a:p>
          <a:p>
            <a:pPr marL="285750" indent="-285750">
              <a:buFont typeface="Courier New" panose="02070309020205020404" pitchFamily="49" charset="0"/>
              <a:buChar char="o"/>
            </a:pPr>
            <a:r>
              <a:rPr lang="en-US" sz="2000" dirty="0"/>
              <a:t>Early development protein (light blue) fraction decreases </a:t>
            </a:r>
            <a:br>
              <a:rPr lang="en-US" sz="2000" dirty="0"/>
            </a:br>
            <a:r>
              <a:rPr lang="en-US" sz="2000" dirty="0"/>
              <a:t>with increasing lens size</a:t>
            </a:r>
          </a:p>
        </p:txBody>
      </p:sp>
      <p:sp>
        <p:nvSpPr>
          <p:cNvPr id="2" name="Title 1">
            <a:extLst>
              <a:ext uri="{FF2B5EF4-FFF2-40B4-BE49-F238E27FC236}">
                <a16:creationId xmlns:a16="http://schemas.microsoft.com/office/drawing/2014/main" id="{9C1BA683-07FA-6C9D-3F09-C22D38A2D44D}"/>
              </a:ext>
            </a:extLst>
          </p:cNvPr>
          <p:cNvSpPr>
            <a:spLocks noGrp="1"/>
          </p:cNvSpPr>
          <p:nvPr>
            <p:ph type="title"/>
          </p:nvPr>
        </p:nvSpPr>
        <p:spPr/>
        <p:txBody>
          <a:bodyPr/>
          <a:lstStyle/>
          <a:p>
            <a:pPr algn="ctr"/>
            <a:r>
              <a:rPr lang="en-US" b="1" dirty="0"/>
              <a:t>Geometric effect on relative abundances</a:t>
            </a:r>
          </a:p>
        </p:txBody>
      </p:sp>
    </p:spTree>
    <p:extLst>
      <p:ext uri="{BB962C8B-B14F-4D97-AF65-F5344CB8AC3E}">
        <p14:creationId xmlns:p14="http://schemas.microsoft.com/office/powerpoint/2010/main" val="2839901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D908B-9EF0-FA95-2E90-5F18F1A73C7A}"/>
              </a:ext>
            </a:extLst>
          </p:cNvPr>
          <p:cNvSpPr>
            <a:spLocks noGrp="1"/>
          </p:cNvSpPr>
          <p:nvPr>
            <p:ph type="title"/>
          </p:nvPr>
        </p:nvSpPr>
        <p:spPr/>
        <p:txBody>
          <a:bodyPr/>
          <a:lstStyle/>
          <a:p>
            <a:pPr algn="ctr"/>
            <a:r>
              <a:rPr lang="en-US" b="1" dirty="0"/>
              <a:t>Data normalizations are very important</a:t>
            </a:r>
          </a:p>
        </p:txBody>
      </p:sp>
      <p:sp>
        <p:nvSpPr>
          <p:cNvPr id="3" name="Content Placeholder 2">
            <a:extLst>
              <a:ext uri="{FF2B5EF4-FFF2-40B4-BE49-F238E27FC236}">
                <a16:creationId xmlns:a16="http://schemas.microsoft.com/office/drawing/2014/main" id="{75124F29-580C-1006-55FB-F29070388F78}"/>
              </a:ext>
            </a:extLst>
          </p:cNvPr>
          <p:cNvSpPr>
            <a:spLocks noGrp="1"/>
          </p:cNvSpPr>
          <p:nvPr>
            <p:ph idx="1"/>
          </p:nvPr>
        </p:nvSpPr>
        <p:spPr/>
        <p:txBody>
          <a:bodyPr/>
          <a:lstStyle/>
          <a:p>
            <a:r>
              <a:rPr lang="en-US" dirty="0"/>
              <a:t>Non-biological variance can be large</a:t>
            </a:r>
          </a:p>
          <a:p>
            <a:pPr lvl="1"/>
            <a:r>
              <a:rPr lang="en-US" dirty="0"/>
              <a:t>Many bench steps introduce variability</a:t>
            </a:r>
          </a:p>
          <a:p>
            <a:pPr lvl="1"/>
            <a:r>
              <a:rPr lang="en-US" dirty="0"/>
              <a:t>Complicated measurement systems introduce variability</a:t>
            </a:r>
          </a:p>
          <a:p>
            <a:pPr lvl="1"/>
            <a:r>
              <a:rPr lang="en-US" dirty="0"/>
              <a:t>Technical variability can obscure biological variability</a:t>
            </a:r>
          </a:p>
          <a:p>
            <a:r>
              <a:rPr lang="en-US" dirty="0"/>
              <a:t>There are multiple normalizations done in all experiments</a:t>
            </a:r>
          </a:p>
          <a:p>
            <a:pPr lvl="1"/>
            <a:r>
              <a:rPr lang="en-US" dirty="0"/>
              <a:t>Protein and peptide assays imply molecular normalizations (equal amounts)</a:t>
            </a:r>
          </a:p>
          <a:p>
            <a:r>
              <a:rPr lang="en-US" dirty="0"/>
              <a:t>Normalization methods can reduce non-biological variability</a:t>
            </a:r>
          </a:p>
          <a:p>
            <a:pPr lvl="1"/>
            <a:r>
              <a:rPr lang="en-US" dirty="0"/>
              <a:t>There are many methods; only a few are appropriate</a:t>
            </a:r>
          </a:p>
          <a:p>
            <a:r>
              <a:rPr lang="en-US" dirty="0"/>
              <a:t>Some normalizations are very specific (IRS in multi-plex experiments)</a:t>
            </a:r>
          </a:p>
        </p:txBody>
      </p:sp>
    </p:spTree>
    <p:extLst>
      <p:ext uri="{BB962C8B-B14F-4D97-AF65-F5344CB8AC3E}">
        <p14:creationId xmlns:p14="http://schemas.microsoft.com/office/powerpoint/2010/main" val="4139820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B9DDB-3754-38A4-3711-63C288555B07}"/>
              </a:ext>
            </a:extLst>
          </p:cNvPr>
          <p:cNvSpPr>
            <a:spLocks noGrp="1"/>
          </p:cNvSpPr>
          <p:nvPr>
            <p:ph type="title"/>
          </p:nvPr>
        </p:nvSpPr>
        <p:spPr/>
        <p:txBody>
          <a:bodyPr>
            <a:normAutofit/>
          </a:bodyPr>
          <a:lstStyle/>
          <a:p>
            <a:pPr algn="ctr"/>
            <a:r>
              <a:rPr lang="en-US" sz="4000" b="1" dirty="0"/>
              <a:t>Software normalizations in TMT experiments</a:t>
            </a:r>
          </a:p>
        </p:txBody>
      </p:sp>
      <p:sp>
        <p:nvSpPr>
          <p:cNvPr id="3" name="Content Placeholder 2">
            <a:extLst>
              <a:ext uri="{FF2B5EF4-FFF2-40B4-BE49-F238E27FC236}">
                <a16:creationId xmlns:a16="http://schemas.microsoft.com/office/drawing/2014/main" id="{6698E361-CC01-54A6-6C16-6FA8F157C4D0}"/>
              </a:ext>
            </a:extLst>
          </p:cNvPr>
          <p:cNvSpPr>
            <a:spLocks noGrp="1"/>
          </p:cNvSpPr>
          <p:nvPr>
            <p:ph idx="1"/>
          </p:nvPr>
        </p:nvSpPr>
        <p:spPr/>
        <p:txBody>
          <a:bodyPr/>
          <a:lstStyle/>
          <a:p>
            <a:r>
              <a:rPr lang="en-US" dirty="0"/>
              <a:t>Equal protein/peptide amounts of each sample are labeled</a:t>
            </a:r>
          </a:p>
          <a:p>
            <a:pPr lvl="1"/>
            <a:r>
              <a:rPr lang="en-US" dirty="0"/>
              <a:t>Implies total reporter ion signal per channel should be the same</a:t>
            </a:r>
          </a:p>
          <a:p>
            <a:r>
              <a:rPr lang="en-US" dirty="0"/>
              <a:t>Repeated analyses (LC and mass spec) of the same sample should give the same measured values</a:t>
            </a:r>
          </a:p>
          <a:p>
            <a:pPr lvl="1"/>
            <a:r>
              <a:rPr lang="en-US" dirty="0"/>
              <a:t>Implies common reference channels should have the same reporter ion intensities (the concept behind IRS)</a:t>
            </a:r>
          </a:p>
          <a:p>
            <a:r>
              <a:rPr lang="en-US" dirty="0"/>
              <a:t>Proteins with unchanged abundance between conditions should have very similar measured values</a:t>
            </a:r>
          </a:p>
          <a:p>
            <a:pPr lvl="1"/>
            <a:r>
              <a:rPr lang="en-US" dirty="0"/>
              <a:t>Implies ideas behind common normalization algorithms</a:t>
            </a:r>
          </a:p>
          <a:p>
            <a:pPr lvl="1"/>
            <a:r>
              <a:rPr lang="en-US" dirty="0"/>
              <a:t>Making something between samples the same </a:t>
            </a:r>
          </a:p>
        </p:txBody>
      </p:sp>
    </p:spTree>
    <p:extLst>
      <p:ext uri="{BB962C8B-B14F-4D97-AF65-F5344CB8AC3E}">
        <p14:creationId xmlns:p14="http://schemas.microsoft.com/office/powerpoint/2010/main" val="2722389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5BF0B-B321-8195-B293-249DC521EE49}"/>
              </a:ext>
            </a:extLst>
          </p:cNvPr>
          <p:cNvSpPr>
            <a:spLocks noGrp="1"/>
          </p:cNvSpPr>
          <p:nvPr>
            <p:ph type="title"/>
          </p:nvPr>
        </p:nvSpPr>
        <p:spPr/>
        <p:txBody>
          <a:bodyPr/>
          <a:lstStyle/>
          <a:p>
            <a:pPr algn="ctr"/>
            <a:r>
              <a:rPr lang="en-US" b="1" dirty="0"/>
              <a:t>Normalization affects statistical testing</a:t>
            </a:r>
          </a:p>
        </p:txBody>
      </p:sp>
      <p:sp>
        <p:nvSpPr>
          <p:cNvPr id="3" name="Content Placeholder 2">
            <a:extLst>
              <a:ext uri="{FF2B5EF4-FFF2-40B4-BE49-F238E27FC236}">
                <a16:creationId xmlns:a16="http://schemas.microsoft.com/office/drawing/2014/main" id="{2100DADA-1402-04A3-C98B-E763CC27532D}"/>
              </a:ext>
            </a:extLst>
          </p:cNvPr>
          <p:cNvSpPr>
            <a:spLocks noGrp="1"/>
          </p:cNvSpPr>
          <p:nvPr>
            <p:ph idx="1"/>
          </p:nvPr>
        </p:nvSpPr>
        <p:spPr/>
        <p:txBody>
          <a:bodyPr/>
          <a:lstStyle/>
          <a:p>
            <a:r>
              <a:rPr lang="en-US" dirty="0"/>
              <a:t>Statistical testing is usually rejecting a null hypothesis</a:t>
            </a:r>
          </a:p>
          <a:p>
            <a:r>
              <a:rPr lang="en-US" dirty="0"/>
              <a:t>Null hypothesis is usually proteins have same relative abundances between groups</a:t>
            </a:r>
          </a:p>
          <a:p>
            <a:r>
              <a:rPr lang="en-US" dirty="0"/>
              <a:t>Many normalization methods make ”unchanged proteins” have the same relative abundances</a:t>
            </a:r>
          </a:p>
          <a:p>
            <a:r>
              <a:rPr lang="en-US" dirty="0"/>
              <a:t>The “unchanged proteins” are the null hypothesis</a:t>
            </a:r>
          </a:p>
          <a:p>
            <a:r>
              <a:rPr lang="en-US" dirty="0"/>
              <a:t>Different normalization methods make different proteins more similar and result in different null states</a:t>
            </a:r>
          </a:p>
        </p:txBody>
      </p:sp>
    </p:spTree>
    <p:extLst>
      <p:ext uri="{BB962C8B-B14F-4D97-AF65-F5344CB8AC3E}">
        <p14:creationId xmlns:p14="http://schemas.microsoft.com/office/powerpoint/2010/main" val="353285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551DE-BA0C-9CF3-27F9-A7BDC0709BC1}"/>
              </a:ext>
            </a:extLst>
          </p:cNvPr>
          <p:cNvSpPr>
            <a:spLocks noGrp="1"/>
          </p:cNvSpPr>
          <p:nvPr>
            <p:ph type="title"/>
          </p:nvPr>
        </p:nvSpPr>
        <p:spPr/>
        <p:txBody>
          <a:bodyPr/>
          <a:lstStyle/>
          <a:p>
            <a:pPr algn="ctr"/>
            <a:r>
              <a:rPr lang="en-US" b="1" dirty="0"/>
              <a:t>Study overview</a:t>
            </a:r>
          </a:p>
        </p:txBody>
      </p:sp>
      <p:sp>
        <p:nvSpPr>
          <p:cNvPr id="3" name="Content Placeholder 2">
            <a:extLst>
              <a:ext uri="{FF2B5EF4-FFF2-40B4-BE49-F238E27FC236}">
                <a16:creationId xmlns:a16="http://schemas.microsoft.com/office/drawing/2014/main" id="{FB735E1A-923D-47D5-F207-D2C939A94C0A}"/>
              </a:ext>
            </a:extLst>
          </p:cNvPr>
          <p:cNvSpPr>
            <a:spLocks noGrp="1"/>
          </p:cNvSpPr>
          <p:nvPr>
            <p:ph idx="1"/>
          </p:nvPr>
        </p:nvSpPr>
        <p:spPr/>
        <p:txBody>
          <a:bodyPr/>
          <a:lstStyle/>
          <a:p>
            <a:r>
              <a:rPr lang="en-US" dirty="0"/>
              <a:t>Mouse lenses at 6 stages: E15, E18, P0, P3, P6, and P9</a:t>
            </a:r>
          </a:p>
          <a:p>
            <a:pPr lvl="1"/>
            <a:r>
              <a:rPr lang="en-US" dirty="0"/>
              <a:t>Several mice lenses pooled at each age to get enough protein</a:t>
            </a:r>
          </a:p>
          <a:p>
            <a:pPr lvl="1"/>
            <a:r>
              <a:rPr lang="en-US" dirty="0"/>
              <a:t>Each set of ages repeated 3 times (biological-like replicates)</a:t>
            </a:r>
          </a:p>
          <a:p>
            <a:r>
              <a:rPr lang="en-US" dirty="0"/>
              <a:t>Tandem mass tag (TMT labeling), </a:t>
            </a:r>
            <a:r>
              <a:rPr lang="en-US" dirty="0" err="1"/>
              <a:t>Thermo</a:t>
            </a:r>
            <a:r>
              <a:rPr lang="en-US" dirty="0"/>
              <a:t> Lumos, SPS-MS3</a:t>
            </a:r>
          </a:p>
          <a:p>
            <a:pPr lvl="1"/>
            <a:r>
              <a:rPr lang="en-US" dirty="0"/>
              <a:t>TMT kit channel numbers (at that time) required 3 plexes (for each age set)</a:t>
            </a:r>
          </a:p>
          <a:p>
            <a:r>
              <a:rPr lang="en-US" dirty="0"/>
              <a:t>6 stages per TMT plex, 3 plexes, 24-fractions each</a:t>
            </a:r>
          </a:p>
          <a:p>
            <a:pPr lvl="1"/>
            <a:r>
              <a:rPr lang="en-US" dirty="0"/>
              <a:t>Deep proteome obtained</a:t>
            </a:r>
          </a:p>
          <a:p>
            <a:pPr lvl="1"/>
            <a:r>
              <a:rPr lang="en-US" dirty="0"/>
              <a:t>There were no common standard channels for combining plexes</a:t>
            </a:r>
          </a:p>
          <a:p>
            <a:pPr lvl="1"/>
            <a:r>
              <a:rPr lang="en-US" dirty="0"/>
              <a:t>Study design was balanced per plex</a:t>
            </a:r>
          </a:p>
        </p:txBody>
      </p:sp>
    </p:spTree>
    <p:extLst>
      <p:ext uri="{BB962C8B-B14F-4D97-AF65-F5344CB8AC3E}">
        <p14:creationId xmlns:p14="http://schemas.microsoft.com/office/powerpoint/2010/main" val="2745510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5423B-ED3D-474B-C750-CAD516712861}"/>
              </a:ext>
            </a:extLst>
          </p:cNvPr>
          <p:cNvSpPr>
            <a:spLocks noGrp="1"/>
          </p:cNvSpPr>
          <p:nvPr>
            <p:ph type="title"/>
          </p:nvPr>
        </p:nvSpPr>
        <p:spPr/>
        <p:txBody>
          <a:bodyPr/>
          <a:lstStyle/>
          <a:p>
            <a:pPr algn="ctr"/>
            <a:r>
              <a:rPr lang="en-US" b="1" dirty="0"/>
              <a:t>Normalization choice affects DE candidates</a:t>
            </a:r>
          </a:p>
        </p:txBody>
      </p:sp>
      <p:pic>
        <p:nvPicPr>
          <p:cNvPr id="3" name="Picture 2">
            <a:extLst>
              <a:ext uri="{FF2B5EF4-FFF2-40B4-BE49-F238E27FC236}">
                <a16:creationId xmlns:a16="http://schemas.microsoft.com/office/drawing/2014/main" id="{359D446C-51FE-6B96-E61A-68605AB188F2}"/>
              </a:ext>
            </a:extLst>
          </p:cNvPr>
          <p:cNvPicPr>
            <a:picLocks noChangeAspect="1"/>
          </p:cNvPicPr>
          <p:nvPr/>
        </p:nvPicPr>
        <p:blipFill>
          <a:blip r:embed="rId2"/>
          <a:stretch>
            <a:fillRect/>
          </a:stretch>
        </p:blipFill>
        <p:spPr>
          <a:xfrm>
            <a:off x="1222248" y="1709928"/>
            <a:ext cx="4800600" cy="4800600"/>
          </a:xfrm>
          <a:prstGeom prst="rect">
            <a:avLst/>
          </a:prstGeom>
        </p:spPr>
      </p:pic>
      <p:pic>
        <p:nvPicPr>
          <p:cNvPr id="4" name="Picture 3">
            <a:extLst>
              <a:ext uri="{FF2B5EF4-FFF2-40B4-BE49-F238E27FC236}">
                <a16:creationId xmlns:a16="http://schemas.microsoft.com/office/drawing/2014/main" id="{5B9AB1DF-3AAA-2CAB-0632-108BDDF65005}"/>
              </a:ext>
            </a:extLst>
          </p:cNvPr>
          <p:cNvPicPr>
            <a:picLocks noChangeAspect="1"/>
          </p:cNvPicPr>
          <p:nvPr/>
        </p:nvPicPr>
        <p:blipFill>
          <a:blip r:embed="rId3"/>
          <a:stretch>
            <a:fillRect/>
          </a:stretch>
        </p:blipFill>
        <p:spPr>
          <a:xfrm>
            <a:off x="6169154" y="1709928"/>
            <a:ext cx="4800600" cy="4800600"/>
          </a:xfrm>
          <a:prstGeom prst="rect">
            <a:avLst/>
          </a:prstGeom>
        </p:spPr>
      </p:pic>
      <p:sp>
        <p:nvSpPr>
          <p:cNvPr id="5" name="TextBox 4">
            <a:extLst>
              <a:ext uri="{FF2B5EF4-FFF2-40B4-BE49-F238E27FC236}">
                <a16:creationId xmlns:a16="http://schemas.microsoft.com/office/drawing/2014/main" id="{A8EB59B9-BD39-B3DC-13BB-873422510F5F}"/>
              </a:ext>
            </a:extLst>
          </p:cNvPr>
          <p:cNvSpPr txBox="1"/>
          <p:nvPr/>
        </p:nvSpPr>
        <p:spPr>
          <a:xfrm>
            <a:off x="2122842" y="6236208"/>
            <a:ext cx="2999411" cy="369332"/>
          </a:xfrm>
          <a:prstGeom prst="rect">
            <a:avLst/>
          </a:prstGeom>
          <a:noFill/>
        </p:spPr>
        <p:txBody>
          <a:bodyPr wrap="none" rtlCol="0">
            <a:spAutoFit/>
          </a:bodyPr>
          <a:lstStyle/>
          <a:p>
            <a:r>
              <a:rPr lang="en-US" dirty="0"/>
              <a:t>Intensity grand total matching</a:t>
            </a:r>
          </a:p>
        </p:txBody>
      </p:sp>
      <p:sp>
        <p:nvSpPr>
          <p:cNvPr id="6" name="TextBox 5">
            <a:extLst>
              <a:ext uri="{FF2B5EF4-FFF2-40B4-BE49-F238E27FC236}">
                <a16:creationId xmlns:a16="http://schemas.microsoft.com/office/drawing/2014/main" id="{729F0FA4-0EDB-5A77-C05C-BA8514EE302D}"/>
              </a:ext>
            </a:extLst>
          </p:cNvPr>
          <p:cNvSpPr txBox="1"/>
          <p:nvPr/>
        </p:nvSpPr>
        <p:spPr>
          <a:xfrm>
            <a:off x="7225143" y="6236208"/>
            <a:ext cx="2688621" cy="369332"/>
          </a:xfrm>
          <a:prstGeom prst="rect">
            <a:avLst/>
          </a:prstGeom>
          <a:noFill/>
        </p:spPr>
        <p:txBody>
          <a:bodyPr wrap="none" rtlCol="0">
            <a:spAutoFit/>
          </a:bodyPr>
          <a:lstStyle/>
          <a:p>
            <a:r>
              <a:rPr lang="en-US" dirty="0"/>
              <a:t>Median intensity matching</a:t>
            </a:r>
          </a:p>
        </p:txBody>
      </p:sp>
      <p:cxnSp>
        <p:nvCxnSpPr>
          <p:cNvPr id="8" name="Straight Connector 7">
            <a:extLst>
              <a:ext uri="{FF2B5EF4-FFF2-40B4-BE49-F238E27FC236}">
                <a16:creationId xmlns:a16="http://schemas.microsoft.com/office/drawing/2014/main" id="{1B5AF18B-2FE3-28BD-F9BB-C567B0F5F725}"/>
              </a:ext>
            </a:extLst>
          </p:cNvPr>
          <p:cNvCxnSpPr>
            <a:cxnSpLocks/>
          </p:cNvCxnSpPr>
          <p:nvPr/>
        </p:nvCxnSpPr>
        <p:spPr>
          <a:xfrm>
            <a:off x="1456944" y="4297680"/>
            <a:ext cx="4565904" cy="26517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DC908F1-FD35-73FB-DC20-F534B4168AE5}"/>
              </a:ext>
            </a:extLst>
          </p:cNvPr>
          <p:cNvCxnSpPr>
            <a:cxnSpLocks/>
          </p:cNvCxnSpPr>
          <p:nvPr/>
        </p:nvCxnSpPr>
        <p:spPr>
          <a:xfrm>
            <a:off x="6455664" y="4499800"/>
            <a:ext cx="4514090"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1014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270CD-2354-FBF6-DFA6-314E5E609437}"/>
              </a:ext>
            </a:extLst>
          </p:cNvPr>
          <p:cNvSpPr>
            <a:spLocks noGrp="1"/>
          </p:cNvSpPr>
          <p:nvPr>
            <p:ph type="title"/>
          </p:nvPr>
        </p:nvSpPr>
        <p:spPr/>
        <p:txBody>
          <a:bodyPr>
            <a:noAutofit/>
          </a:bodyPr>
          <a:lstStyle/>
          <a:p>
            <a:pPr algn="ctr"/>
            <a:r>
              <a:rPr lang="en-US" sz="4000" b="1" dirty="0"/>
              <a:t>Normalization choice affects ANOVA</a:t>
            </a:r>
            <a:br>
              <a:rPr lang="en-US" sz="4000" b="1" dirty="0"/>
            </a:br>
            <a:r>
              <a:rPr lang="en-US" sz="4000" b="1" dirty="0"/>
              <a:t>or pairwise comparison results</a:t>
            </a:r>
          </a:p>
        </p:txBody>
      </p:sp>
      <p:graphicFrame>
        <p:nvGraphicFramePr>
          <p:cNvPr id="4" name="Content Placeholder 3">
            <a:extLst>
              <a:ext uri="{FF2B5EF4-FFF2-40B4-BE49-F238E27FC236}">
                <a16:creationId xmlns:a16="http://schemas.microsoft.com/office/drawing/2014/main" id="{87552D4D-8E9A-3D1A-DDA5-324174BA940B}"/>
              </a:ext>
            </a:extLst>
          </p:cNvPr>
          <p:cNvGraphicFramePr>
            <a:graphicFrameLocks noGrp="1"/>
          </p:cNvGraphicFramePr>
          <p:nvPr>
            <p:ph idx="1"/>
            <p:extLst>
              <p:ext uri="{D42A27DB-BD31-4B8C-83A1-F6EECF244321}">
                <p14:modId xmlns:p14="http://schemas.microsoft.com/office/powerpoint/2010/main" val="698511513"/>
              </p:ext>
            </p:extLst>
          </p:nvPr>
        </p:nvGraphicFramePr>
        <p:xfrm>
          <a:off x="838200" y="2367163"/>
          <a:ext cx="10515600" cy="1752600"/>
        </p:xfrm>
        <a:graphic>
          <a:graphicData uri="http://schemas.openxmlformats.org/drawingml/2006/table">
            <a:tbl>
              <a:tblPr firstRow="1" bandRow="1">
                <a:tableStyleId>{5C22544A-7EE6-4342-B048-85BDC9FD1C3A}</a:tableStyleId>
              </a:tblPr>
              <a:tblGrid>
                <a:gridCol w="2384394">
                  <a:extLst>
                    <a:ext uri="{9D8B030D-6E8A-4147-A177-3AD203B41FA5}">
                      <a16:colId xmlns:a16="http://schemas.microsoft.com/office/drawing/2014/main" val="529065607"/>
                    </a:ext>
                  </a:extLst>
                </a:gridCol>
                <a:gridCol w="2210540">
                  <a:extLst>
                    <a:ext uri="{9D8B030D-6E8A-4147-A177-3AD203B41FA5}">
                      <a16:colId xmlns:a16="http://schemas.microsoft.com/office/drawing/2014/main" val="2250162943"/>
                    </a:ext>
                  </a:extLst>
                </a:gridCol>
                <a:gridCol w="1819922">
                  <a:extLst>
                    <a:ext uri="{9D8B030D-6E8A-4147-A177-3AD203B41FA5}">
                      <a16:colId xmlns:a16="http://schemas.microsoft.com/office/drawing/2014/main" val="1549031306"/>
                    </a:ext>
                  </a:extLst>
                </a:gridCol>
                <a:gridCol w="2254928">
                  <a:extLst>
                    <a:ext uri="{9D8B030D-6E8A-4147-A177-3AD203B41FA5}">
                      <a16:colId xmlns:a16="http://schemas.microsoft.com/office/drawing/2014/main" val="3748684248"/>
                    </a:ext>
                  </a:extLst>
                </a:gridCol>
                <a:gridCol w="1845816">
                  <a:extLst>
                    <a:ext uri="{9D8B030D-6E8A-4147-A177-3AD203B41FA5}">
                      <a16:colId xmlns:a16="http://schemas.microsoft.com/office/drawing/2014/main" val="3102959722"/>
                    </a:ext>
                  </a:extLst>
                </a:gridCol>
              </a:tblGrid>
              <a:tr h="370840">
                <a:tc>
                  <a:txBody>
                    <a:bodyPr/>
                    <a:lstStyle/>
                    <a:p>
                      <a:r>
                        <a:rPr lang="en-US" dirty="0"/>
                        <a:t>DE Candidate Counts:</a:t>
                      </a:r>
                    </a:p>
                  </a:txBody>
                  <a:tcPr/>
                </a:tc>
                <a:tc gridSpan="2">
                  <a:txBody>
                    <a:bodyPr/>
                    <a:lstStyle/>
                    <a:p>
                      <a:pPr algn="ctr"/>
                      <a:r>
                        <a:rPr lang="en-US" dirty="0"/>
                        <a:t>IRS Without TMM</a:t>
                      </a:r>
                    </a:p>
                  </a:txBody>
                  <a:tcPr/>
                </a:tc>
                <a:tc hMerge="1">
                  <a:txBody>
                    <a:bodyPr/>
                    <a:lstStyle/>
                    <a:p>
                      <a:endParaRPr lang="en-US" dirty="0"/>
                    </a:p>
                  </a:txBody>
                  <a:tcPr/>
                </a:tc>
                <a:tc gridSpan="2">
                  <a:txBody>
                    <a:bodyPr/>
                    <a:lstStyle/>
                    <a:p>
                      <a:pPr algn="ctr"/>
                      <a:r>
                        <a:rPr lang="en-US" dirty="0"/>
                        <a:t>IRS With TMM</a:t>
                      </a:r>
                    </a:p>
                  </a:txBody>
                  <a:tcPr/>
                </a:tc>
                <a:tc hMerge="1">
                  <a:txBody>
                    <a:bodyPr/>
                    <a:lstStyle/>
                    <a:p>
                      <a:endParaRPr lang="en-US" dirty="0"/>
                    </a:p>
                  </a:txBody>
                  <a:tcPr/>
                </a:tc>
                <a:extLst>
                  <a:ext uri="{0D108BD9-81ED-4DB2-BD59-A6C34878D82A}">
                    <a16:rowId xmlns:a16="http://schemas.microsoft.com/office/drawing/2014/main" val="3722671598"/>
                  </a:ext>
                </a:extLst>
              </a:tr>
              <a:tr h="370840">
                <a:tc>
                  <a:txBody>
                    <a:bodyPr/>
                    <a:lstStyle/>
                    <a:p>
                      <a:r>
                        <a:rPr lang="en-US" b="1" dirty="0"/>
                        <a:t>Statistical Testing</a:t>
                      </a:r>
                    </a:p>
                  </a:txBody>
                  <a:tcPr>
                    <a:solidFill>
                      <a:schemeClr val="accent1">
                        <a:lumMod val="60000"/>
                        <a:lumOff val="40000"/>
                      </a:schemeClr>
                    </a:solidFill>
                  </a:tcPr>
                </a:tc>
                <a:tc>
                  <a:txBody>
                    <a:bodyPr/>
                    <a:lstStyle/>
                    <a:p>
                      <a:pPr algn="ctr"/>
                      <a:r>
                        <a:rPr lang="en-US" b="1" dirty="0"/>
                        <a:t>Unchanged Proteins</a:t>
                      </a:r>
                    </a:p>
                  </a:txBody>
                  <a:tcPr>
                    <a:solidFill>
                      <a:schemeClr val="accent1">
                        <a:lumMod val="60000"/>
                        <a:lumOff val="40000"/>
                      </a:schemeClr>
                    </a:solidFill>
                  </a:tcPr>
                </a:tc>
                <a:tc>
                  <a:txBody>
                    <a:bodyPr/>
                    <a:lstStyle/>
                    <a:p>
                      <a:pPr algn="ctr"/>
                      <a:r>
                        <a:rPr lang="en-US" b="1" dirty="0"/>
                        <a:t>DE Candidates</a:t>
                      </a:r>
                    </a:p>
                  </a:txBody>
                  <a:tcPr>
                    <a:solidFill>
                      <a:schemeClr val="accent1">
                        <a:lumMod val="60000"/>
                        <a:lumOff val="40000"/>
                      </a:schemeClr>
                    </a:solidFill>
                  </a:tcPr>
                </a:tc>
                <a:tc>
                  <a:txBody>
                    <a:bodyPr/>
                    <a:lstStyle/>
                    <a:p>
                      <a:pPr algn="ctr"/>
                      <a:r>
                        <a:rPr lang="en-US" b="1" dirty="0"/>
                        <a:t>Unchanged Proteins</a:t>
                      </a:r>
                    </a:p>
                  </a:txBody>
                  <a:tcP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DE Candidates</a:t>
                      </a:r>
                    </a:p>
                  </a:txBody>
                  <a:tcPr>
                    <a:solidFill>
                      <a:schemeClr val="accent1">
                        <a:lumMod val="60000"/>
                        <a:lumOff val="40000"/>
                      </a:schemeClr>
                    </a:solidFill>
                  </a:tcPr>
                </a:tc>
                <a:extLst>
                  <a:ext uri="{0D108BD9-81ED-4DB2-BD59-A6C34878D82A}">
                    <a16:rowId xmlns:a16="http://schemas.microsoft.com/office/drawing/2014/main" val="695679192"/>
                  </a:ext>
                </a:extLst>
              </a:tr>
              <a:tr h="370840">
                <a:tc>
                  <a:txBody>
                    <a:bodyPr/>
                    <a:lstStyle/>
                    <a:p>
                      <a:r>
                        <a:rPr lang="en-US" dirty="0"/>
                        <a:t>One-way ANOVA</a:t>
                      </a:r>
                    </a:p>
                  </a:txBody>
                  <a:tcPr/>
                </a:tc>
                <a:tc>
                  <a:txBody>
                    <a:bodyPr/>
                    <a:lstStyle/>
                    <a:p>
                      <a:pPr algn="ctr"/>
                      <a:r>
                        <a:rPr lang="en-US" dirty="0"/>
                        <a:t>1,024</a:t>
                      </a:r>
                    </a:p>
                  </a:txBody>
                  <a:tcPr/>
                </a:tc>
                <a:tc>
                  <a:txBody>
                    <a:bodyPr/>
                    <a:lstStyle/>
                    <a:p>
                      <a:pPr algn="ctr"/>
                      <a:r>
                        <a:rPr lang="en-US" dirty="0"/>
                        <a:t>3,226</a:t>
                      </a:r>
                    </a:p>
                  </a:txBody>
                  <a:tcPr/>
                </a:tc>
                <a:tc>
                  <a:txBody>
                    <a:bodyPr/>
                    <a:lstStyle/>
                    <a:p>
                      <a:pPr algn="ctr"/>
                      <a:r>
                        <a:rPr lang="en-US" dirty="0"/>
                        <a:t>2,373</a:t>
                      </a:r>
                    </a:p>
                  </a:txBody>
                  <a:tcPr/>
                </a:tc>
                <a:tc>
                  <a:txBody>
                    <a:bodyPr/>
                    <a:lstStyle/>
                    <a:p>
                      <a:pPr algn="ctr"/>
                      <a:r>
                        <a:rPr lang="en-US" dirty="0"/>
                        <a:t>1,877</a:t>
                      </a:r>
                    </a:p>
                  </a:txBody>
                  <a:tcPr/>
                </a:tc>
                <a:extLst>
                  <a:ext uri="{0D108BD9-81ED-4DB2-BD59-A6C34878D82A}">
                    <a16:rowId xmlns:a16="http://schemas.microsoft.com/office/drawing/2014/main" val="683548869"/>
                  </a:ext>
                </a:extLst>
              </a:tr>
              <a:tr h="370840">
                <a:tc>
                  <a:txBody>
                    <a:bodyPr/>
                    <a:lstStyle/>
                    <a:p>
                      <a:r>
                        <a:rPr lang="en-US" dirty="0"/>
                        <a:t>Younger -vs- older pairwise comparison</a:t>
                      </a:r>
                    </a:p>
                  </a:txBody>
                  <a:tcPr/>
                </a:tc>
                <a:tc>
                  <a:txBody>
                    <a:bodyPr/>
                    <a:lstStyle/>
                    <a:p>
                      <a:pPr algn="ctr"/>
                      <a:r>
                        <a:rPr lang="en-US" dirty="0"/>
                        <a:t>684</a:t>
                      </a:r>
                    </a:p>
                  </a:txBody>
                  <a:tcPr/>
                </a:tc>
                <a:tc>
                  <a:txBody>
                    <a:bodyPr/>
                    <a:lstStyle/>
                    <a:p>
                      <a:pPr algn="ctr"/>
                      <a:r>
                        <a:rPr lang="en-US" dirty="0"/>
                        <a:t>3,566</a:t>
                      </a:r>
                    </a:p>
                  </a:txBody>
                  <a:tcPr/>
                </a:tc>
                <a:tc>
                  <a:txBody>
                    <a:bodyPr/>
                    <a:lstStyle/>
                    <a:p>
                      <a:pPr algn="ctr"/>
                      <a:r>
                        <a:rPr lang="en-US" dirty="0"/>
                        <a:t>2,001</a:t>
                      </a:r>
                    </a:p>
                  </a:txBody>
                  <a:tcPr/>
                </a:tc>
                <a:tc>
                  <a:txBody>
                    <a:bodyPr/>
                    <a:lstStyle/>
                    <a:p>
                      <a:pPr algn="ctr"/>
                      <a:r>
                        <a:rPr lang="en-US" dirty="0"/>
                        <a:t>2,249</a:t>
                      </a:r>
                    </a:p>
                  </a:txBody>
                  <a:tcPr/>
                </a:tc>
                <a:extLst>
                  <a:ext uri="{0D108BD9-81ED-4DB2-BD59-A6C34878D82A}">
                    <a16:rowId xmlns:a16="http://schemas.microsoft.com/office/drawing/2014/main" val="1094662111"/>
                  </a:ext>
                </a:extLst>
              </a:tr>
            </a:tbl>
          </a:graphicData>
        </a:graphic>
      </p:graphicFrame>
      <p:graphicFrame>
        <p:nvGraphicFramePr>
          <p:cNvPr id="5" name="Table 4">
            <a:extLst>
              <a:ext uri="{FF2B5EF4-FFF2-40B4-BE49-F238E27FC236}">
                <a16:creationId xmlns:a16="http://schemas.microsoft.com/office/drawing/2014/main" id="{FEC00614-BDB6-21BA-0D8B-7AD99553FE0B}"/>
              </a:ext>
            </a:extLst>
          </p:cNvPr>
          <p:cNvGraphicFramePr>
            <a:graphicFrameLocks noGrp="1"/>
          </p:cNvGraphicFramePr>
          <p:nvPr>
            <p:extLst>
              <p:ext uri="{D42A27DB-BD31-4B8C-83A1-F6EECF244321}">
                <p14:modId xmlns:p14="http://schemas.microsoft.com/office/powerpoint/2010/main" val="3067457332"/>
              </p:ext>
            </p:extLst>
          </p:nvPr>
        </p:nvGraphicFramePr>
        <p:xfrm>
          <a:off x="838200" y="4677907"/>
          <a:ext cx="10515600" cy="1651000"/>
        </p:xfrm>
        <a:graphic>
          <a:graphicData uri="http://schemas.openxmlformats.org/drawingml/2006/table">
            <a:tbl>
              <a:tblPr firstRow="1" bandRow="1">
                <a:tableStyleId>{5C22544A-7EE6-4342-B048-85BDC9FD1C3A}</a:tableStyleId>
              </a:tblPr>
              <a:tblGrid>
                <a:gridCol w="2472559">
                  <a:extLst>
                    <a:ext uri="{9D8B030D-6E8A-4147-A177-3AD203B41FA5}">
                      <a16:colId xmlns:a16="http://schemas.microsoft.com/office/drawing/2014/main" val="2179935421"/>
                    </a:ext>
                  </a:extLst>
                </a:gridCol>
                <a:gridCol w="2122375">
                  <a:extLst>
                    <a:ext uri="{9D8B030D-6E8A-4147-A177-3AD203B41FA5}">
                      <a16:colId xmlns:a16="http://schemas.microsoft.com/office/drawing/2014/main" val="239999610"/>
                    </a:ext>
                  </a:extLst>
                </a:gridCol>
                <a:gridCol w="1819922">
                  <a:extLst>
                    <a:ext uri="{9D8B030D-6E8A-4147-A177-3AD203B41FA5}">
                      <a16:colId xmlns:a16="http://schemas.microsoft.com/office/drawing/2014/main" val="824724889"/>
                    </a:ext>
                  </a:extLst>
                </a:gridCol>
                <a:gridCol w="2254928">
                  <a:extLst>
                    <a:ext uri="{9D8B030D-6E8A-4147-A177-3AD203B41FA5}">
                      <a16:colId xmlns:a16="http://schemas.microsoft.com/office/drawing/2014/main" val="1977654043"/>
                    </a:ext>
                  </a:extLst>
                </a:gridCol>
                <a:gridCol w="1845816">
                  <a:extLst>
                    <a:ext uri="{9D8B030D-6E8A-4147-A177-3AD203B41FA5}">
                      <a16:colId xmlns:a16="http://schemas.microsoft.com/office/drawing/2014/main" val="3934158476"/>
                    </a:ext>
                  </a:extLst>
                </a:gridCol>
              </a:tblGrid>
              <a:tr h="370840">
                <a:tc>
                  <a:txBody>
                    <a:bodyPr/>
                    <a:lstStyle/>
                    <a:p>
                      <a:r>
                        <a:rPr lang="en-US" dirty="0"/>
                        <a:t>Direction of Abundance Change Counts:</a:t>
                      </a:r>
                    </a:p>
                  </a:txBody>
                  <a:tcPr/>
                </a:tc>
                <a:tc gridSpan="2">
                  <a:txBody>
                    <a:bodyPr/>
                    <a:lstStyle/>
                    <a:p>
                      <a:pPr algn="ctr"/>
                      <a:r>
                        <a:rPr lang="en-US" dirty="0"/>
                        <a:t>IRS Without TMM</a:t>
                      </a:r>
                    </a:p>
                  </a:txBody>
                  <a:tcPr/>
                </a:tc>
                <a:tc hMerge="1">
                  <a:txBody>
                    <a:bodyPr/>
                    <a:lstStyle/>
                    <a:p>
                      <a:endParaRPr lang="en-US" dirty="0"/>
                    </a:p>
                  </a:txBody>
                  <a:tcPr/>
                </a:tc>
                <a:tc gridSpan="2">
                  <a:txBody>
                    <a:bodyPr/>
                    <a:lstStyle/>
                    <a:p>
                      <a:pPr algn="ctr"/>
                      <a:r>
                        <a:rPr lang="en-US" dirty="0"/>
                        <a:t>IRS With TMM</a:t>
                      </a:r>
                    </a:p>
                  </a:txBody>
                  <a:tcPr/>
                </a:tc>
                <a:tc hMerge="1">
                  <a:txBody>
                    <a:bodyPr/>
                    <a:lstStyle/>
                    <a:p>
                      <a:endParaRPr lang="en-US" dirty="0"/>
                    </a:p>
                  </a:txBody>
                  <a:tcPr/>
                </a:tc>
                <a:extLst>
                  <a:ext uri="{0D108BD9-81ED-4DB2-BD59-A6C34878D82A}">
                    <a16:rowId xmlns:a16="http://schemas.microsoft.com/office/drawing/2014/main" val="3091776182"/>
                  </a:ext>
                </a:extLst>
              </a:tr>
              <a:tr h="370840">
                <a:tc>
                  <a:txBody>
                    <a:bodyPr/>
                    <a:lstStyle/>
                    <a:p>
                      <a:r>
                        <a:rPr lang="en-US" b="1" dirty="0"/>
                        <a:t>Data</a:t>
                      </a:r>
                    </a:p>
                  </a:txBody>
                  <a:tcPr>
                    <a:solidFill>
                      <a:schemeClr val="accent1">
                        <a:lumMod val="60000"/>
                        <a:lumOff val="40000"/>
                      </a:schemeClr>
                    </a:solidFill>
                  </a:tcPr>
                </a:tc>
                <a:tc>
                  <a:txBody>
                    <a:bodyPr/>
                    <a:lstStyle/>
                    <a:p>
                      <a:pPr algn="ctr"/>
                      <a:r>
                        <a:rPr lang="en-US" b="1" dirty="0"/>
                        <a:t>Negative FC (Down)</a:t>
                      </a:r>
                    </a:p>
                  </a:txBody>
                  <a:tcPr>
                    <a:solidFill>
                      <a:schemeClr val="accent1">
                        <a:lumMod val="60000"/>
                        <a:lumOff val="40000"/>
                      </a:schemeClr>
                    </a:solidFill>
                  </a:tcPr>
                </a:tc>
                <a:tc>
                  <a:txBody>
                    <a:bodyPr/>
                    <a:lstStyle/>
                    <a:p>
                      <a:pPr algn="ctr"/>
                      <a:r>
                        <a:rPr lang="en-US" b="1" dirty="0"/>
                        <a:t>Positive FC (Up) </a:t>
                      </a:r>
                    </a:p>
                  </a:txBody>
                  <a:tcPr>
                    <a:solidFill>
                      <a:schemeClr val="accent1">
                        <a:lumMod val="60000"/>
                        <a:lumOff val="40000"/>
                      </a:schemeClr>
                    </a:solidFill>
                  </a:tcPr>
                </a:tc>
                <a:tc>
                  <a:txBody>
                    <a:bodyPr/>
                    <a:lstStyle/>
                    <a:p>
                      <a:pPr algn="ctr"/>
                      <a:r>
                        <a:rPr lang="en-US" b="1" dirty="0"/>
                        <a:t>Negative FC (Down)</a:t>
                      </a:r>
                    </a:p>
                  </a:txBody>
                  <a:tcPr>
                    <a:solidFill>
                      <a:schemeClr val="accent1">
                        <a:lumMod val="60000"/>
                        <a:lumOff val="40000"/>
                      </a:schemeClr>
                    </a:solidFill>
                  </a:tcPr>
                </a:tc>
                <a:tc>
                  <a:txBody>
                    <a:bodyPr/>
                    <a:lstStyle/>
                    <a:p>
                      <a:pPr algn="ctr"/>
                      <a:r>
                        <a:rPr lang="en-US" b="1" dirty="0"/>
                        <a:t>Positive FC (Up) </a:t>
                      </a:r>
                    </a:p>
                  </a:txBody>
                  <a:tcPr>
                    <a:solidFill>
                      <a:schemeClr val="accent1">
                        <a:lumMod val="60000"/>
                        <a:lumOff val="40000"/>
                      </a:schemeClr>
                    </a:solidFill>
                  </a:tcPr>
                </a:tc>
                <a:extLst>
                  <a:ext uri="{0D108BD9-81ED-4DB2-BD59-A6C34878D82A}">
                    <a16:rowId xmlns:a16="http://schemas.microsoft.com/office/drawing/2014/main" val="298726584"/>
                  </a:ext>
                </a:extLst>
              </a:tr>
              <a:tr h="370840">
                <a:tc>
                  <a:txBody>
                    <a:bodyPr/>
                    <a:lstStyle/>
                    <a:p>
                      <a:r>
                        <a:rPr lang="en-US" dirty="0"/>
                        <a:t>Younger -vs- older pairwise comparison</a:t>
                      </a:r>
                    </a:p>
                  </a:txBody>
                  <a:tcPr/>
                </a:tc>
                <a:tc>
                  <a:txBody>
                    <a:bodyPr/>
                    <a:lstStyle/>
                    <a:p>
                      <a:pPr algn="ctr"/>
                      <a:r>
                        <a:rPr lang="en-US" dirty="0"/>
                        <a:t>3,914</a:t>
                      </a:r>
                    </a:p>
                  </a:txBody>
                  <a:tcPr/>
                </a:tc>
                <a:tc>
                  <a:txBody>
                    <a:bodyPr/>
                    <a:lstStyle/>
                    <a:p>
                      <a:pPr algn="ctr"/>
                      <a:r>
                        <a:rPr lang="en-US" dirty="0"/>
                        <a:t>336</a:t>
                      </a:r>
                    </a:p>
                  </a:txBody>
                  <a:tcPr/>
                </a:tc>
                <a:tc>
                  <a:txBody>
                    <a:bodyPr/>
                    <a:lstStyle/>
                    <a:p>
                      <a:pPr algn="ctr"/>
                      <a:r>
                        <a:rPr lang="en-US" dirty="0"/>
                        <a:t>2,118</a:t>
                      </a:r>
                    </a:p>
                  </a:txBody>
                  <a:tcPr/>
                </a:tc>
                <a:tc>
                  <a:txBody>
                    <a:bodyPr/>
                    <a:lstStyle/>
                    <a:p>
                      <a:pPr algn="ctr"/>
                      <a:r>
                        <a:rPr lang="en-US" dirty="0"/>
                        <a:t>2,132</a:t>
                      </a:r>
                    </a:p>
                  </a:txBody>
                  <a:tcPr/>
                </a:tc>
                <a:extLst>
                  <a:ext uri="{0D108BD9-81ED-4DB2-BD59-A6C34878D82A}">
                    <a16:rowId xmlns:a16="http://schemas.microsoft.com/office/drawing/2014/main" val="556054380"/>
                  </a:ext>
                </a:extLst>
              </a:tr>
            </a:tbl>
          </a:graphicData>
        </a:graphic>
      </p:graphicFrame>
    </p:spTree>
    <p:extLst>
      <p:ext uri="{BB962C8B-B14F-4D97-AF65-F5344CB8AC3E}">
        <p14:creationId xmlns:p14="http://schemas.microsoft.com/office/powerpoint/2010/main" val="1881348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653E5-8804-C47F-D35D-A36732972601}"/>
              </a:ext>
            </a:extLst>
          </p:cNvPr>
          <p:cNvSpPr>
            <a:spLocks noGrp="1"/>
          </p:cNvSpPr>
          <p:nvPr>
            <p:ph type="title"/>
          </p:nvPr>
        </p:nvSpPr>
        <p:spPr>
          <a:xfrm>
            <a:off x="838200" y="207475"/>
            <a:ext cx="10515600" cy="1525819"/>
          </a:xfrm>
        </p:spPr>
        <p:txBody>
          <a:bodyPr/>
          <a:lstStyle/>
          <a:p>
            <a:pPr algn="ctr"/>
            <a:r>
              <a:rPr lang="en-US" b="1" dirty="0"/>
              <a:t>Intensity grand total matching (IRS only)</a:t>
            </a:r>
            <a:br>
              <a:rPr lang="en-US" b="1" dirty="0"/>
            </a:br>
            <a:r>
              <a:rPr lang="en-US" sz="2800" b="1" dirty="0"/>
              <a:t>First 6 samples (E15+E18) versus last 6 samples (P6+P9)</a:t>
            </a:r>
            <a:endParaRPr lang="en-US" b="1" dirty="0"/>
          </a:p>
        </p:txBody>
      </p:sp>
      <p:pic>
        <p:nvPicPr>
          <p:cNvPr id="3" name="Picture 2">
            <a:extLst>
              <a:ext uri="{FF2B5EF4-FFF2-40B4-BE49-F238E27FC236}">
                <a16:creationId xmlns:a16="http://schemas.microsoft.com/office/drawing/2014/main" id="{2EA2023D-C7AE-CF8F-1244-DA7F63401F95}"/>
              </a:ext>
            </a:extLst>
          </p:cNvPr>
          <p:cNvPicPr>
            <a:picLocks noChangeAspect="1"/>
          </p:cNvPicPr>
          <p:nvPr/>
        </p:nvPicPr>
        <p:blipFill>
          <a:blip r:embed="rId2"/>
          <a:stretch>
            <a:fillRect/>
          </a:stretch>
        </p:blipFill>
        <p:spPr>
          <a:xfrm>
            <a:off x="1193307" y="1509511"/>
            <a:ext cx="4800600" cy="4800600"/>
          </a:xfrm>
          <a:prstGeom prst="rect">
            <a:avLst/>
          </a:prstGeom>
        </p:spPr>
      </p:pic>
      <p:pic>
        <p:nvPicPr>
          <p:cNvPr id="4" name="Picture 3">
            <a:extLst>
              <a:ext uri="{FF2B5EF4-FFF2-40B4-BE49-F238E27FC236}">
                <a16:creationId xmlns:a16="http://schemas.microsoft.com/office/drawing/2014/main" id="{3C3418C3-B9EA-F151-07AA-FFFC8F167AEE}"/>
              </a:ext>
            </a:extLst>
          </p:cNvPr>
          <p:cNvPicPr>
            <a:picLocks noChangeAspect="1"/>
          </p:cNvPicPr>
          <p:nvPr/>
        </p:nvPicPr>
        <p:blipFill>
          <a:blip r:embed="rId3"/>
          <a:stretch>
            <a:fillRect/>
          </a:stretch>
        </p:blipFill>
        <p:spPr>
          <a:xfrm>
            <a:off x="6198095" y="1509511"/>
            <a:ext cx="4800600" cy="4800600"/>
          </a:xfrm>
          <a:prstGeom prst="rect">
            <a:avLst/>
          </a:prstGeom>
        </p:spPr>
      </p:pic>
      <p:sp>
        <p:nvSpPr>
          <p:cNvPr id="5" name="TextBox 4">
            <a:extLst>
              <a:ext uri="{FF2B5EF4-FFF2-40B4-BE49-F238E27FC236}">
                <a16:creationId xmlns:a16="http://schemas.microsoft.com/office/drawing/2014/main" id="{B3F52463-59F1-0B13-A733-A4D6169D9848}"/>
              </a:ext>
            </a:extLst>
          </p:cNvPr>
          <p:cNvSpPr txBox="1"/>
          <p:nvPr/>
        </p:nvSpPr>
        <p:spPr>
          <a:xfrm>
            <a:off x="8456352" y="2164834"/>
            <a:ext cx="857927" cy="369332"/>
          </a:xfrm>
          <a:prstGeom prst="rect">
            <a:avLst/>
          </a:prstGeom>
          <a:noFill/>
        </p:spPr>
        <p:txBody>
          <a:bodyPr wrap="none" rtlCol="0">
            <a:spAutoFit/>
          </a:bodyPr>
          <a:lstStyle/>
          <a:p>
            <a:r>
              <a:rPr lang="en-US" dirty="0"/>
              <a:t>152 Up</a:t>
            </a:r>
          </a:p>
        </p:txBody>
      </p:sp>
      <p:sp>
        <p:nvSpPr>
          <p:cNvPr id="6" name="TextBox 5">
            <a:extLst>
              <a:ext uri="{FF2B5EF4-FFF2-40B4-BE49-F238E27FC236}">
                <a16:creationId xmlns:a16="http://schemas.microsoft.com/office/drawing/2014/main" id="{6E64251D-6519-252C-BB9E-CF0EB00A52AB}"/>
              </a:ext>
            </a:extLst>
          </p:cNvPr>
          <p:cNvSpPr txBox="1"/>
          <p:nvPr/>
        </p:nvSpPr>
        <p:spPr>
          <a:xfrm>
            <a:off x="8228372" y="5000075"/>
            <a:ext cx="1313886" cy="369332"/>
          </a:xfrm>
          <a:prstGeom prst="rect">
            <a:avLst/>
          </a:prstGeom>
          <a:noFill/>
        </p:spPr>
        <p:txBody>
          <a:bodyPr wrap="none" rtlCol="0">
            <a:spAutoFit/>
          </a:bodyPr>
          <a:lstStyle/>
          <a:p>
            <a:r>
              <a:rPr lang="en-US" dirty="0"/>
              <a:t>3,414 Down</a:t>
            </a:r>
          </a:p>
        </p:txBody>
      </p:sp>
      <p:sp>
        <p:nvSpPr>
          <p:cNvPr id="7" name="TextBox 6">
            <a:extLst>
              <a:ext uri="{FF2B5EF4-FFF2-40B4-BE49-F238E27FC236}">
                <a16:creationId xmlns:a16="http://schemas.microsoft.com/office/drawing/2014/main" id="{F17512F4-752B-76EA-2F47-BB599761E894}"/>
              </a:ext>
            </a:extLst>
          </p:cNvPr>
          <p:cNvSpPr txBox="1"/>
          <p:nvPr/>
        </p:nvSpPr>
        <p:spPr>
          <a:xfrm>
            <a:off x="10040644" y="3593232"/>
            <a:ext cx="535724" cy="369332"/>
          </a:xfrm>
          <a:prstGeom prst="rect">
            <a:avLst/>
          </a:prstGeom>
          <a:noFill/>
        </p:spPr>
        <p:txBody>
          <a:bodyPr wrap="none" rtlCol="0">
            <a:spAutoFit/>
          </a:bodyPr>
          <a:lstStyle/>
          <a:p>
            <a:r>
              <a:rPr lang="en-US" dirty="0"/>
              <a:t>684</a:t>
            </a:r>
          </a:p>
        </p:txBody>
      </p:sp>
      <p:sp>
        <p:nvSpPr>
          <p:cNvPr id="8" name="TextBox 7">
            <a:extLst>
              <a:ext uri="{FF2B5EF4-FFF2-40B4-BE49-F238E27FC236}">
                <a16:creationId xmlns:a16="http://schemas.microsoft.com/office/drawing/2014/main" id="{83A7DDED-DC13-99C3-3BA8-B9E316E76438}"/>
              </a:ext>
            </a:extLst>
          </p:cNvPr>
          <p:cNvSpPr txBox="1"/>
          <p:nvPr/>
        </p:nvSpPr>
        <p:spPr>
          <a:xfrm>
            <a:off x="1261839" y="6252977"/>
            <a:ext cx="9872511" cy="400110"/>
          </a:xfrm>
          <a:prstGeom prst="rect">
            <a:avLst/>
          </a:prstGeom>
          <a:noFill/>
        </p:spPr>
        <p:txBody>
          <a:bodyPr wrap="none" rtlCol="0">
            <a:spAutoFit/>
          </a:bodyPr>
          <a:lstStyle/>
          <a:p>
            <a:pPr algn="ctr"/>
            <a:r>
              <a:rPr lang="en-US" sz="2000" dirty="0"/>
              <a:t>The 150+ “Up” proteins suggest mature fiber cell proteome is larger than prior work suggests</a:t>
            </a:r>
          </a:p>
        </p:txBody>
      </p:sp>
    </p:spTree>
    <p:extLst>
      <p:ext uri="{BB962C8B-B14F-4D97-AF65-F5344CB8AC3E}">
        <p14:creationId xmlns:p14="http://schemas.microsoft.com/office/powerpoint/2010/main" val="3503933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B43C6-A58F-2932-B715-F86D8C83C161}"/>
              </a:ext>
            </a:extLst>
          </p:cNvPr>
          <p:cNvSpPr>
            <a:spLocks noGrp="1"/>
          </p:cNvSpPr>
          <p:nvPr>
            <p:ph type="title"/>
          </p:nvPr>
        </p:nvSpPr>
        <p:spPr>
          <a:xfrm>
            <a:off x="838200" y="270535"/>
            <a:ext cx="10515600" cy="1325563"/>
          </a:xfrm>
        </p:spPr>
        <p:txBody>
          <a:bodyPr/>
          <a:lstStyle/>
          <a:p>
            <a:pPr algn="ctr"/>
            <a:r>
              <a:rPr lang="en-US" b="1" dirty="0"/>
              <a:t>TMM normalization after IRS</a:t>
            </a:r>
            <a:br>
              <a:rPr lang="en-US" b="1" dirty="0"/>
            </a:br>
            <a:r>
              <a:rPr lang="en-US" sz="2800" b="1" dirty="0"/>
              <a:t>First 6 (E15+E18) versus last 6 (P6+P9)</a:t>
            </a:r>
            <a:endParaRPr lang="en-US" b="1" dirty="0"/>
          </a:p>
        </p:txBody>
      </p:sp>
      <p:pic>
        <p:nvPicPr>
          <p:cNvPr id="3" name="Picture 2">
            <a:extLst>
              <a:ext uri="{FF2B5EF4-FFF2-40B4-BE49-F238E27FC236}">
                <a16:creationId xmlns:a16="http://schemas.microsoft.com/office/drawing/2014/main" id="{7DAC743C-C46C-28CF-9285-A3AC0DD7A64B}"/>
              </a:ext>
            </a:extLst>
          </p:cNvPr>
          <p:cNvPicPr>
            <a:picLocks noChangeAspect="1"/>
          </p:cNvPicPr>
          <p:nvPr/>
        </p:nvPicPr>
        <p:blipFill>
          <a:blip r:embed="rId2"/>
          <a:stretch>
            <a:fillRect/>
          </a:stretch>
        </p:blipFill>
        <p:spPr>
          <a:xfrm>
            <a:off x="1265808" y="1513601"/>
            <a:ext cx="4800600" cy="4800600"/>
          </a:xfrm>
          <a:prstGeom prst="rect">
            <a:avLst/>
          </a:prstGeom>
        </p:spPr>
      </p:pic>
      <p:pic>
        <p:nvPicPr>
          <p:cNvPr id="4" name="Picture 3">
            <a:extLst>
              <a:ext uri="{FF2B5EF4-FFF2-40B4-BE49-F238E27FC236}">
                <a16:creationId xmlns:a16="http://schemas.microsoft.com/office/drawing/2014/main" id="{23936C43-0ACA-287F-59F2-E93999DD9CD2}"/>
              </a:ext>
            </a:extLst>
          </p:cNvPr>
          <p:cNvPicPr>
            <a:picLocks noChangeAspect="1"/>
          </p:cNvPicPr>
          <p:nvPr/>
        </p:nvPicPr>
        <p:blipFill>
          <a:blip r:embed="rId3"/>
          <a:stretch>
            <a:fillRect/>
          </a:stretch>
        </p:blipFill>
        <p:spPr>
          <a:xfrm>
            <a:off x="6309804" y="1512014"/>
            <a:ext cx="4800600" cy="4800600"/>
          </a:xfrm>
          <a:prstGeom prst="rect">
            <a:avLst/>
          </a:prstGeom>
        </p:spPr>
      </p:pic>
      <p:sp>
        <p:nvSpPr>
          <p:cNvPr id="5" name="TextBox 4">
            <a:extLst>
              <a:ext uri="{FF2B5EF4-FFF2-40B4-BE49-F238E27FC236}">
                <a16:creationId xmlns:a16="http://schemas.microsoft.com/office/drawing/2014/main" id="{C0CD12D4-78D0-4DC1-EC0A-99D99750C4DF}"/>
              </a:ext>
            </a:extLst>
          </p:cNvPr>
          <p:cNvSpPr txBox="1"/>
          <p:nvPr/>
        </p:nvSpPr>
        <p:spPr>
          <a:xfrm>
            <a:off x="8575829" y="2154525"/>
            <a:ext cx="1032655" cy="369332"/>
          </a:xfrm>
          <a:prstGeom prst="rect">
            <a:avLst/>
          </a:prstGeom>
          <a:noFill/>
        </p:spPr>
        <p:txBody>
          <a:bodyPr wrap="none" rtlCol="0">
            <a:spAutoFit/>
          </a:bodyPr>
          <a:lstStyle/>
          <a:p>
            <a:r>
              <a:rPr lang="en-US" dirty="0"/>
              <a:t>1,081 Up</a:t>
            </a:r>
          </a:p>
        </p:txBody>
      </p:sp>
      <p:sp>
        <p:nvSpPr>
          <p:cNvPr id="6" name="TextBox 5">
            <a:extLst>
              <a:ext uri="{FF2B5EF4-FFF2-40B4-BE49-F238E27FC236}">
                <a16:creationId xmlns:a16="http://schemas.microsoft.com/office/drawing/2014/main" id="{8E00BEA5-6FF6-D4F6-51FC-5F6E823E5163}"/>
              </a:ext>
            </a:extLst>
          </p:cNvPr>
          <p:cNvSpPr txBox="1"/>
          <p:nvPr/>
        </p:nvSpPr>
        <p:spPr>
          <a:xfrm>
            <a:off x="8435213" y="4978132"/>
            <a:ext cx="1313886" cy="369332"/>
          </a:xfrm>
          <a:prstGeom prst="rect">
            <a:avLst/>
          </a:prstGeom>
          <a:noFill/>
        </p:spPr>
        <p:txBody>
          <a:bodyPr wrap="none" rtlCol="0">
            <a:spAutoFit/>
          </a:bodyPr>
          <a:lstStyle/>
          <a:p>
            <a:r>
              <a:rPr lang="en-US" dirty="0"/>
              <a:t>1,168 Down</a:t>
            </a:r>
          </a:p>
        </p:txBody>
      </p:sp>
      <p:sp>
        <p:nvSpPr>
          <p:cNvPr id="7" name="TextBox 6">
            <a:extLst>
              <a:ext uri="{FF2B5EF4-FFF2-40B4-BE49-F238E27FC236}">
                <a16:creationId xmlns:a16="http://schemas.microsoft.com/office/drawing/2014/main" id="{803A03E0-1920-1DD8-3FCF-3B1D56E882CE}"/>
              </a:ext>
            </a:extLst>
          </p:cNvPr>
          <p:cNvSpPr txBox="1"/>
          <p:nvPr/>
        </p:nvSpPr>
        <p:spPr>
          <a:xfrm flipH="1">
            <a:off x="9996256" y="3901808"/>
            <a:ext cx="710214" cy="369332"/>
          </a:xfrm>
          <a:prstGeom prst="rect">
            <a:avLst/>
          </a:prstGeom>
          <a:noFill/>
        </p:spPr>
        <p:txBody>
          <a:bodyPr wrap="square" rtlCol="0">
            <a:spAutoFit/>
          </a:bodyPr>
          <a:lstStyle/>
          <a:p>
            <a:r>
              <a:rPr lang="en-US" dirty="0"/>
              <a:t>2,001</a:t>
            </a:r>
          </a:p>
        </p:txBody>
      </p:sp>
      <p:sp>
        <p:nvSpPr>
          <p:cNvPr id="8" name="TextBox 7">
            <a:extLst>
              <a:ext uri="{FF2B5EF4-FFF2-40B4-BE49-F238E27FC236}">
                <a16:creationId xmlns:a16="http://schemas.microsoft.com/office/drawing/2014/main" id="{E32CAA4D-1E17-AE53-E9E7-3DCF5D0BCFC8}"/>
              </a:ext>
            </a:extLst>
          </p:cNvPr>
          <p:cNvSpPr txBox="1"/>
          <p:nvPr/>
        </p:nvSpPr>
        <p:spPr>
          <a:xfrm>
            <a:off x="1739834" y="6221191"/>
            <a:ext cx="9139939" cy="400110"/>
          </a:xfrm>
          <a:prstGeom prst="rect">
            <a:avLst/>
          </a:prstGeom>
          <a:noFill/>
        </p:spPr>
        <p:txBody>
          <a:bodyPr wrap="none" rtlCol="0">
            <a:spAutoFit/>
          </a:bodyPr>
          <a:lstStyle/>
          <a:p>
            <a:pPr algn="ctr"/>
            <a:r>
              <a:rPr lang="en-US" sz="2000" dirty="0"/>
              <a:t>TMM normalization categorizes developing lens proteins more equitably into 3 groups</a:t>
            </a:r>
          </a:p>
        </p:txBody>
      </p:sp>
    </p:spTree>
    <p:extLst>
      <p:ext uri="{BB962C8B-B14F-4D97-AF65-F5344CB8AC3E}">
        <p14:creationId xmlns:p14="http://schemas.microsoft.com/office/powerpoint/2010/main" val="2673326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94B25-9CEA-AF09-4C3D-4A175FC046E1}"/>
              </a:ext>
            </a:extLst>
          </p:cNvPr>
          <p:cNvSpPr>
            <a:spLocks noGrp="1"/>
          </p:cNvSpPr>
          <p:nvPr>
            <p:ph type="title"/>
          </p:nvPr>
        </p:nvSpPr>
        <p:spPr>
          <a:xfrm>
            <a:off x="704193" y="365125"/>
            <a:ext cx="10836166" cy="1232447"/>
          </a:xfrm>
        </p:spPr>
        <p:txBody>
          <a:bodyPr>
            <a:normAutofit/>
          </a:bodyPr>
          <a:lstStyle/>
          <a:p>
            <a:pPr algn="ctr"/>
            <a:r>
              <a:rPr lang="en-US" sz="4000" b="1" dirty="0"/>
              <a:t>log2 fold-change distributions by significance cuts</a:t>
            </a:r>
          </a:p>
        </p:txBody>
      </p:sp>
      <p:pic>
        <p:nvPicPr>
          <p:cNvPr id="3" name="Picture 2">
            <a:extLst>
              <a:ext uri="{FF2B5EF4-FFF2-40B4-BE49-F238E27FC236}">
                <a16:creationId xmlns:a16="http://schemas.microsoft.com/office/drawing/2014/main" id="{6679132A-D808-6409-74EB-AC4266502A0A}"/>
              </a:ext>
            </a:extLst>
          </p:cNvPr>
          <p:cNvPicPr>
            <a:picLocks noChangeAspect="1"/>
          </p:cNvPicPr>
          <p:nvPr/>
        </p:nvPicPr>
        <p:blipFill>
          <a:blip r:embed="rId2"/>
          <a:stretch>
            <a:fillRect/>
          </a:stretch>
        </p:blipFill>
        <p:spPr>
          <a:xfrm>
            <a:off x="952500" y="1714500"/>
            <a:ext cx="5143500" cy="5143500"/>
          </a:xfrm>
          <a:prstGeom prst="rect">
            <a:avLst/>
          </a:prstGeom>
        </p:spPr>
      </p:pic>
      <p:pic>
        <p:nvPicPr>
          <p:cNvPr id="4" name="Picture 3">
            <a:extLst>
              <a:ext uri="{FF2B5EF4-FFF2-40B4-BE49-F238E27FC236}">
                <a16:creationId xmlns:a16="http://schemas.microsoft.com/office/drawing/2014/main" id="{D0F52D7F-5278-96A3-1901-3DE6D260B69A}"/>
              </a:ext>
            </a:extLst>
          </p:cNvPr>
          <p:cNvPicPr>
            <a:picLocks noChangeAspect="1"/>
          </p:cNvPicPr>
          <p:nvPr/>
        </p:nvPicPr>
        <p:blipFill>
          <a:blip r:embed="rId3"/>
          <a:stretch>
            <a:fillRect/>
          </a:stretch>
        </p:blipFill>
        <p:spPr>
          <a:xfrm>
            <a:off x="6096000" y="1714500"/>
            <a:ext cx="5143500" cy="5143500"/>
          </a:xfrm>
          <a:prstGeom prst="rect">
            <a:avLst/>
          </a:prstGeom>
        </p:spPr>
      </p:pic>
    </p:spTree>
    <p:extLst>
      <p:ext uri="{BB962C8B-B14F-4D97-AF65-F5344CB8AC3E}">
        <p14:creationId xmlns:p14="http://schemas.microsoft.com/office/powerpoint/2010/main" val="2666514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56BE1-FE68-66D8-A8D4-7EADC6E3AA53}"/>
              </a:ext>
            </a:extLst>
          </p:cNvPr>
          <p:cNvSpPr>
            <a:spLocks noGrp="1"/>
          </p:cNvSpPr>
          <p:nvPr>
            <p:ph type="title"/>
          </p:nvPr>
        </p:nvSpPr>
        <p:spPr/>
        <p:txBody>
          <a:bodyPr/>
          <a:lstStyle/>
          <a:p>
            <a:pPr algn="ctr"/>
            <a:r>
              <a:rPr lang="en-US" b="1" dirty="0"/>
              <a:t>DE candidates by significance cuts</a:t>
            </a:r>
          </a:p>
        </p:txBody>
      </p:sp>
      <p:pic>
        <p:nvPicPr>
          <p:cNvPr id="3" name="Picture 2">
            <a:extLst>
              <a:ext uri="{FF2B5EF4-FFF2-40B4-BE49-F238E27FC236}">
                <a16:creationId xmlns:a16="http://schemas.microsoft.com/office/drawing/2014/main" id="{8C6D7258-040B-9EB7-AC22-4FF7C60E85BD}"/>
              </a:ext>
            </a:extLst>
          </p:cNvPr>
          <p:cNvPicPr>
            <a:picLocks noChangeAspect="1"/>
          </p:cNvPicPr>
          <p:nvPr/>
        </p:nvPicPr>
        <p:blipFill>
          <a:blip r:embed="rId3"/>
          <a:stretch>
            <a:fillRect/>
          </a:stretch>
        </p:blipFill>
        <p:spPr>
          <a:xfrm>
            <a:off x="952500" y="1714500"/>
            <a:ext cx="5143500" cy="5143500"/>
          </a:xfrm>
          <a:prstGeom prst="rect">
            <a:avLst/>
          </a:prstGeom>
        </p:spPr>
      </p:pic>
      <p:pic>
        <p:nvPicPr>
          <p:cNvPr id="4" name="Picture 3">
            <a:extLst>
              <a:ext uri="{FF2B5EF4-FFF2-40B4-BE49-F238E27FC236}">
                <a16:creationId xmlns:a16="http://schemas.microsoft.com/office/drawing/2014/main" id="{BAF659C4-8680-3DC7-F545-D412C9652BAD}"/>
              </a:ext>
            </a:extLst>
          </p:cNvPr>
          <p:cNvPicPr>
            <a:picLocks noChangeAspect="1"/>
          </p:cNvPicPr>
          <p:nvPr/>
        </p:nvPicPr>
        <p:blipFill>
          <a:blip r:embed="rId4"/>
          <a:stretch>
            <a:fillRect/>
          </a:stretch>
        </p:blipFill>
        <p:spPr>
          <a:xfrm>
            <a:off x="6096000" y="1714500"/>
            <a:ext cx="5143500" cy="5143500"/>
          </a:xfrm>
          <a:prstGeom prst="rect">
            <a:avLst/>
          </a:prstGeom>
        </p:spPr>
      </p:pic>
      <p:sp>
        <p:nvSpPr>
          <p:cNvPr id="5" name="TextBox 4">
            <a:extLst>
              <a:ext uri="{FF2B5EF4-FFF2-40B4-BE49-F238E27FC236}">
                <a16:creationId xmlns:a16="http://schemas.microsoft.com/office/drawing/2014/main" id="{34BBF879-88D4-DFC9-ED8D-8FF817961853}"/>
              </a:ext>
            </a:extLst>
          </p:cNvPr>
          <p:cNvSpPr txBox="1"/>
          <p:nvPr/>
        </p:nvSpPr>
        <p:spPr>
          <a:xfrm>
            <a:off x="9172045" y="6036815"/>
            <a:ext cx="710451" cy="369332"/>
          </a:xfrm>
          <a:prstGeom prst="rect">
            <a:avLst/>
          </a:prstGeom>
          <a:solidFill>
            <a:schemeClr val="bg1"/>
          </a:solidFill>
        </p:spPr>
        <p:txBody>
          <a:bodyPr wrap="none" rtlCol="0">
            <a:spAutoFit/>
          </a:bodyPr>
          <a:lstStyle/>
          <a:p>
            <a:r>
              <a:rPr lang="en-US" dirty="0"/>
              <a:t>1,740</a:t>
            </a:r>
          </a:p>
        </p:txBody>
      </p:sp>
      <p:sp>
        <p:nvSpPr>
          <p:cNvPr id="6" name="TextBox 5">
            <a:extLst>
              <a:ext uri="{FF2B5EF4-FFF2-40B4-BE49-F238E27FC236}">
                <a16:creationId xmlns:a16="http://schemas.microsoft.com/office/drawing/2014/main" id="{EF01A630-86AD-E47E-8E04-14715E442EAF}"/>
              </a:ext>
            </a:extLst>
          </p:cNvPr>
          <p:cNvSpPr txBox="1"/>
          <p:nvPr/>
        </p:nvSpPr>
        <p:spPr>
          <a:xfrm>
            <a:off x="7141980" y="6036815"/>
            <a:ext cx="535724" cy="369332"/>
          </a:xfrm>
          <a:prstGeom prst="rect">
            <a:avLst/>
          </a:prstGeom>
          <a:solidFill>
            <a:schemeClr val="bg1"/>
          </a:solidFill>
        </p:spPr>
        <p:txBody>
          <a:bodyPr wrap="none" rtlCol="0">
            <a:spAutoFit/>
          </a:bodyPr>
          <a:lstStyle/>
          <a:p>
            <a:r>
              <a:rPr lang="en-US" dirty="0"/>
              <a:t>261</a:t>
            </a:r>
          </a:p>
        </p:txBody>
      </p:sp>
      <p:sp>
        <p:nvSpPr>
          <p:cNvPr id="7" name="TextBox 6">
            <a:extLst>
              <a:ext uri="{FF2B5EF4-FFF2-40B4-BE49-F238E27FC236}">
                <a16:creationId xmlns:a16="http://schemas.microsoft.com/office/drawing/2014/main" id="{94EC2090-66C0-54A8-1C55-665A998D07D0}"/>
              </a:ext>
            </a:extLst>
          </p:cNvPr>
          <p:cNvSpPr txBox="1"/>
          <p:nvPr/>
        </p:nvSpPr>
        <p:spPr>
          <a:xfrm>
            <a:off x="9259408" y="3690992"/>
            <a:ext cx="535724" cy="369332"/>
          </a:xfrm>
          <a:prstGeom prst="rect">
            <a:avLst/>
          </a:prstGeom>
          <a:solidFill>
            <a:schemeClr val="bg1"/>
          </a:solidFill>
        </p:spPr>
        <p:txBody>
          <a:bodyPr wrap="none" rtlCol="0">
            <a:spAutoFit/>
          </a:bodyPr>
          <a:lstStyle/>
          <a:p>
            <a:r>
              <a:rPr lang="en-US" dirty="0"/>
              <a:t>459</a:t>
            </a:r>
          </a:p>
        </p:txBody>
      </p:sp>
      <p:sp>
        <p:nvSpPr>
          <p:cNvPr id="8" name="TextBox 7">
            <a:extLst>
              <a:ext uri="{FF2B5EF4-FFF2-40B4-BE49-F238E27FC236}">
                <a16:creationId xmlns:a16="http://schemas.microsoft.com/office/drawing/2014/main" id="{CF25E999-4EC1-B684-0819-3648D489364C}"/>
              </a:ext>
            </a:extLst>
          </p:cNvPr>
          <p:cNvSpPr txBox="1"/>
          <p:nvPr/>
        </p:nvSpPr>
        <p:spPr>
          <a:xfrm>
            <a:off x="7054616" y="3763545"/>
            <a:ext cx="710451" cy="369332"/>
          </a:xfrm>
          <a:prstGeom prst="rect">
            <a:avLst/>
          </a:prstGeom>
          <a:solidFill>
            <a:schemeClr val="bg1"/>
          </a:solidFill>
        </p:spPr>
        <p:txBody>
          <a:bodyPr wrap="none" rtlCol="0">
            <a:spAutoFit/>
          </a:bodyPr>
          <a:lstStyle/>
          <a:p>
            <a:r>
              <a:rPr lang="en-US" dirty="0"/>
              <a:t>1,790</a:t>
            </a:r>
          </a:p>
        </p:txBody>
      </p:sp>
      <p:sp>
        <p:nvSpPr>
          <p:cNvPr id="9" name="TextBox 8">
            <a:extLst>
              <a:ext uri="{FF2B5EF4-FFF2-40B4-BE49-F238E27FC236}">
                <a16:creationId xmlns:a16="http://schemas.microsoft.com/office/drawing/2014/main" id="{353ED31E-2BC5-3E0B-9E6E-D00392661E57}"/>
              </a:ext>
            </a:extLst>
          </p:cNvPr>
          <p:cNvSpPr txBox="1"/>
          <p:nvPr/>
        </p:nvSpPr>
        <p:spPr>
          <a:xfrm>
            <a:off x="4009309" y="6036815"/>
            <a:ext cx="535724" cy="369332"/>
          </a:xfrm>
          <a:prstGeom prst="rect">
            <a:avLst/>
          </a:prstGeom>
          <a:solidFill>
            <a:schemeClr val="bg1"/>
          </a:solidFill>
        </p:spPr>
        <p:txBody>
          <a:bodyPr wrap="none" rtlCol="0">
            <a:spAutoFit/>
          </a:bodyPr>
          <a:lstStyle/>
          <a:p>
            <a:r>
              <a:rPr lang="en-US" dirty="0"/>
              <a:t>556</a:t>
            </a:r>
          </a:p>
        </p:txBody>
      </p:sp>
      <p:sp>
        <p:nvSpPr>
          <p:cNvPr id="10" name="TextBox 9">
            <a:extLst>
              <a:ext uri="{FF2B5EF4-FFF2-40B4-BE49-F238E27FC236}">
                <a16:creationId xmlns:a16="http://schemas.microsoft.com/office/drawing/2014/main" id="{99DE6520-2F1C-D2E1-4370-3F4F59E5DE53}"/>
              </a:ext>
            </a:extLst>
          </p:cNvPr>
          <p:cNvSpPr txBox="1"/>
          <p:nvPr/>
        </p:nvSpPr>
        <p:spPr>
          <a:xfrm>
            <a:off x="1979244" y="6036815"/>
            <a:ext cx="535724" cy="369332"/>
          </a:xfrm>
          <a:prstGeom prst="rect">
            <a:avLst/>
          </a:prstGeom>
          <a:solidFill>
            <a:schemeClr val="bg1"/>
          </a:solidFill>
        </p:spPr>
        <p:txBody>
          <a:bodyPr wrap="none" rtlCol="0">
            <a:spAutoFit/>
          </a:bodyPr>
          <a:lstStyle/>
          <a:p>
            <a:r>
              <a:rPr lang="en-US" dirty="0"/>
              <a:t>128</a:t>
            </a:r>
          </a:p>
        </p:txBody>
      </p:sp>
      <p:sp>
        <p:nvSpPr>
          <p:cNvPr id="11" name="TextBox 10">
            <a:extLst>
              <a:ext uri="{FF2B5EF4-FFF2-40B4-BE49-F238E27FC236}">
                <a16:creationId xmlns:a16="http://schemas.microsoft.com/office/drawing/2014/main" id="{1DBD21F1-3B02-C28D-2BB1-45EE197374C1}"/>
              </a:ext>
            </a:extLst>
          </p:cNvPr>
          <p:cNvSpPr txBox="1"/>
          <p:nvPr/>
        </p:nvSpPr>
        <p:spPr>
          <a:xfrm>
            <a:off x="4096672" y="3690992"/>
            <a:ext cx="535724" cy="369332"/>
          </a:xfrm>
          <a:prstGeom prst="rect">
            <a:avLst/>
          </a:prstGeom>
          <a:solidFill>
            <a:schemeClr val="bg1"/>
          </a:solidFill>
        </p:spPr>
        <p:txBody>
          <a:bodyPr wrap="none" rtlCol="0">
            <a:spAutoFit/>
          </a:bodyPr>
          <a:lstStyle/>
          <a:p>
            <a:r>
              <a:rPr lang="en-US" dirty="0"/>
              <a:t>313</a:t>
            </a:r>
          </a:p>
        </p:txBody>
      </p:sp>
      <p:sp>
        <p:nvSpPr>
          <p:cNvPr id="12" name="TextBox 11">
            <a:extLst>
              <a:ext uri="{FF2B5EF4-FFF2-40B4-BE49-F238E27FC236}">
                <a16:creationId xmlns:a16="http://schemas.microsoft.com/office/drawing/2014/main" id="{B954BDC7-605D-ADE6-44DC-4331859AE271}"/>
              </a:ext>
            </a:extLst>
          </p:cNvPr>
          <p:cNvSpPr txBox="1"/>
          <p:nvPr/>
        </p:nvSpPr>
        <p:spPr>
          <a:xfrm>
            <a:off x="1891880" y="3763545"/>
            <a:ext cx="710451" cy="369332"/>
          </a:xfrm>
          <a:prstGeom prst="rect">
            <a:avLst/>
          </a:prstGeom>
          <a:solidFill>
            <a:schemeClr val="bg1"/>
          </a:solidFill>
        </p:spPr>
        <p:txBody>
          <a:bodyPr wrap="none" rtlCol="0">
            <a:spAutoFit/>
          </a:bodyPr>
          <a:lstStyle/>
          <a:p>
            <a:r>
              <a:rPr lang="en-US" dirty="0"/>
              <a:t>3,253</a:t>
            </a:r>
          </a:p>
        </p:txBody>
      </p:sp>
    </p:spTree>
    <p:extLst>
      <p:ext uri="{BB962C8B-B14F-4D97-AF65-F5344CB8AC3E}">
        <p14:creationId xmlns:p14="http://schemas.microsoft.com/office/powerpoint/2010/main" val="34135053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A0767-3DAE-596C-F9F5-51D06852D98D}"/>
              </a:ext>
            </a:extLst>
          </p:cNvPr>
          <p:cNvSpPr>
            <a:spLocks noGrp="1"/>
          </p:cNvSpPr>
          <p:nvPr>
            <p:ph type="title"/>
          </p:nvPr>
        </p:nvSpPr>
        <p:spPr/>
        <p:txBody>
          <a:bodyPr/>
          <a:lstStyle/>
          <a:p>
            <a:pPr algn="ctr"/>
            <a:r>
              <a:rPr lang="en-US" b="1" dirty="0"/>
              <a:t>Proteome changes with age</a:t>
            </a:r>
          </a:p>
        </p:txBody>
      </p:sp>
      <p:sp>
        <p:nvSpPr>
          <p:cNvPr id="3" name="Content Placeholder 2">
            <a:extLst>
              <a:ext uri="{FF2B5EF4-FFF2-40B4-BE49-F238E27FC236}">
                <a16:creationId xmlns:a16="http://schemas.microsoft.com/office/drawing/2014/main" id="{7BB51323-1C05-EDC2-BA6E-2118897E7B04}"/>
              </a:ext>
            </a:extLst>
          </p:cNvPr>
          <p:cNvSpPr>
            <a:spLocks noGrp="1"/>
          </p:cNvSpPr>
          <p:nvPr>
            <p:ph idx="1"/>
          </p:nvPr>
        </p:nvSpPr>
        <p:spPr/>
        <p:txBody>
          <a:bodyPr/>
          <a:lstStyle/>
          <a:p>
            <a:r>
              <a:rPr lang="en-US" dirty="0"/>
              <a:t>Visualizing time course studies is challenging</a:t>
            </a:r>
          </a:p>
          <a:p>
            <a:r>
              <a:rPr lang="en-US" dirty="0"/>
              <a:t>What metric summarizes proteomes?</a:t>
            </a:r>
          </a:p>
          <a:p>
            <a:pPr lvl="1"/>
            <a:r>
              <a:rPr lang="en-US" dirty="0"/>
              <a:t>Clustering?</a:t>
            </a:r>
          </a:p>
          <a:p>
            <a:pPr lvl="1"/>
            <a:r>
              <a:rPr lang="en-US" dirty="0"/>
              <a:t>Heat maps?</a:t>
            </a:r>
          </a:p>
          <a:p>
            <a:pPr lvl="1"/>
            <a:r>
              <a:rPr lang="en-US" dirty="0"/>
              <a:t>Cumulative distribution functions?</a:t>
            </a:r>
          </a:p>
          <a:p>
            <a:r>
              <a:rPr lang="en-US" dirty="0"/>
              <a:t>What abundance change patterns classify proteins into groups?</a:t>
            </a:r>
          </a:p>
          <a:p>
            <a:pPr lvl="1"/>
            <a:r>
              <a:rPr lang="en-US" dirty="0"/>
              <a:t>Are large positive changes over-expression of lens proteins?</a:t>
            </a:r>
          </a:p>
          <a:p>
            <a:pPr lvl="1"/>
            <a:r>
              <a:rPr lang="en-US" dirty="0"/>
              <a:t>Do epithelial proteins have large negative changes?</a:t>
            </a:r>
          </a:p>
        </p:txBody>
      </p:sp>
    </p:spTree>
    <p:extLst>
      <p:ext uri="{BB962C8B-B14F-4D97-AF65-F5344CB8AC3E}">
        <p14:creationId xmlns:p14="http://schemas.microsoft.com/office/powerpoint/2010/main" val="3710221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A612B-0333-CA0B-00B9-1F5DCE991971}"/>
              </a:ext>
            </a:extLst>
          </p:cNvPr>
          <p:cNvSpPr>
            <a:spLocks noGrp="1"/>
          </p:cNvSpPr>
          <p:nvPr>
            <p:ph type="title"/>
          </p:nvPr>
        </p:nvSpPr>
        <p:spPr>
          <a:xfrm>
            <a:off x="549779" y="339487"/>
            <a:ext cx="11092442" cy="1325563"/>
          </a:xfrm>
        </p:spPr>
        <p:txBody>
          <a:bodyPr>
            <a:normAutofit/>
          </a:bodyPr>
          <a:lstStyle/>
          <a:p>
            <a:pPr algn="ctr"/>
            <a:r>
              <a:rPr lang="en-US" sz="4000" b="1" dirty="0"/>
              <a:t>Cumulative relative abundances show age grouping</a:t>
            </a:r>
          </a:p>
        </p:txBody>
      </p:sp>
      <p:pic>
        <p:nvPicPr>
          <p:cNvPr id="12" name="Picture 11">
            <a:extLst>
              <a:ext uri="{FF2B5EF4-FFF2-40B4-BE49-F238E27FC236}">
                <a16:creationId xmlns:a16="http://schemas.microsoft.com/office/drawing/2014/main" id="{F4EF0679-8C53-68AD-1DF1-56E9B2170313}"/>
              </a:ext>
            </a:extLst>
          </p:cNvPr>
          <p:cNvPicPr>
            <a:picLocks noChangeAspect="1"/>
          </p:cNvPicPr>
          <p:nvPr/>
        </p:nvPicPr>
        <p:blipFill>
          <a:blip r:embed="rId2"/>
          <a:stretch>
            <a:fillRect/>
          </a:stretch>
        </p:blipFill>
        <p:spPr>
          <a:xfrm>
            <a:off x="5791197" y="2230877"/>
            <a:ext cx="5783580" cy="4046220"/>
          </a:xfrm>
          <a:prstGeom prst="rect">
            <a:avLst/>
          </a:prstGeom>
        </p:spPr>
      </p:pic>
      <p:sp>
        <p:nvSpPr>
          <p:cNvPr id="13" name="TextBox 12">
            <a:extLst>
              <a:ext uri="{FF2B5EF4-FFF2-40B4-BE49-F238E27FC236}">
                <a16:creationId xmlns:a16="http://schemas.microsoft.com/office/drawing/2014/main" id="{C9C18B3B-5E9F-441C-3866-6AFAC63CDE34}"/>
              </a:ext>
            </a:extLst>
          </p:cNvPr>
          <p:cNvSpPr txBox="1"/>
          <p:nvPr/>
        </p:nvSpPr>
        <p:spPr>
          <a:xfrm>
            <a:off x="771040" y="2230877"/>
            <a:ext cx="5020157" cy="3416320"/>
          </a:xfrm>
          <a:prstGeom prst="rect">
            <a:avLst/>
          </a:prstGeom>
          <a:noFill/>
        </p:spPr>
        <p:txBody>
          <a:bodyPr wrap="none" rtlCol="0">
            <a:spAutoFit/>
          </a:bodyPr>
          <a:lstStyle/>
          <a:p>
            <a:pPr marL="285750" indent="-285750">
              <a:buFont typeface="Arial" panose="020B0604020202020204" pitchFamily="34" charset="0"/>
              <a:buChar char="•"/>
            </a:pPr>
            <a:r>
              <a:rPr lang="en-US" sz="2400" dirty="0"/>
              <a:t>Top 500 most intense proteins are</a:t>
            </a:r>
            <a:br>
              <a:rPr lang="en-US" sz="2400" dirty="0"/>
            </a:br>
            <a:r>
              <a:rPr lang="en-US" sz="2400" dirty="0"/>
              <a:t>ranked by decreasing abundance </a:t>
            </a:r>
            <a:br>
              <a:rPr lang="en-US" sz="2400" dirty="0"/>
            </a:br>
            <a:r>
              <a:rPr lang="en-US" sz="2400" dirty="0"/>
              <a:t>for each age</a:t>
            </a:r>
          </a:p>
          <a:p>
            <a:pPr marL="285750" indent="-285750">
              <a:buFont typeface="Arial" panose="020B0604020202020204" pitchFamily="34" charset="0"/>
              <a:buChar char="•"/>
            </a:pPr>
            <a:r>
              <a:rPr lang="en-US" sz="2400" dirty="0"/>
              <a:t>Cumulative total intensity computed</a:t>
            </a:r>
          </a:p>
          <a:p>
            <a:pPr marL="285750" indent="-285750">
              <a:buFont typeface="Arial" panose="020B0604020202020204" pitchFamily="34" charset="0"/>
              <a:buChar char="•"/>
            </a:pPr>
            <a:r>
              <a:rPr lang="en-US" sz="2400" dirty="0"/>
              <a:t>Cumulative abundance plotted as %</a:t>
            </a:r>
          </a:p>
          <a:p>
            <a:pPr marL="285750" indent="-285750">
              <a:buFont typeface="Arial" panose="020B0604020202020204" pitchFamily="34" charset="0"/>
              <a:buChar char="•"/>
            </a:pPr>
            <a:r>
              <a:rPr lang="en-US" sz="2400" dirty="0"/>
              <a:t>Ages separate into 3 groups:</a:t>
            </a:r>
          </a:p>
          <a:p>
            <a:pPr marL="742950" lvl="1" indent="-285750">
              <a:buFont typeface="Arial" panose="020B0604020202020204" pitchFamily="34" charset="0"/>
              <a:buChar char="•"/>
            </a:pPr>
            <a:r>
              <a:rPr lang="en-US" sz="2400" dirty="0"/>
              <a:t>E15</a:t>
            </a:r>
          </a:p>
          <a:p>
            <a:pPr marL="742950" lvl="1" indent="-285750">
              <a:buFont typeface="Arial" panose="020B0604020202020204" pitchFamily="34" charset="0"/>
              <a:buChar char="•"/>
            </a:pPr>
            <a:r>
              <a:rPr lang="en-US" sz="2400" dirty="0"/>
              <a:t>E18 and P0</a:t>
            </a:r>
          </a:p>
          <a:p>
            <a:pPr marL="742950" lvl="1" indent="-285750">
              <a:buFont typeface="Arial" panose="020B0604020202020204" pitchFamily="34" charset="0"/>
              <a:buChar char="•"/>
            </a:pPr>
            <a:r>
              <a:rPr lang="en-US" sz="2400" dirty="0"/>
              <a:t>P3, P6, and P9</a:t>
            </a:r>
          </a:p>
        </p:txBody>
      </p:sp>
      <p:sp>
        <p:nvSpPr>
          <p:cNvPr id="3" name="TextBox 2">
            <a:extLst>
              <a:ext uri="{FF2B5EF4-FFF2-40B4-BE49-F238E27FC236}">
                <a16:creationId xmlns:a16="http://schemas.microsoft.com/office/drawing/2014/main" id="{76BFB2DB-AD53-2E28-A02C-B9D4303B4504}"/>
              </a:ext>
            </a:extLst>
          </p:cNvPr>
          <p:cNvSpPr txBox="1"/>
          <p:nvPr/>
        </p:nvSpPr>
        <p:spPr>
          <a:xfrm>
            <a:off x="7096227" y="4652068"/>
            <a:ext cx="530915" cy="369332"/>
          </a:xfrm>
          <a:prstGeom prst="rect">
            <a:avLst/>
          </a:prstGeom>
          <a:noFill/>
        </p:spPr>
        <p:txBody>
          <a:bodyPr wrap="none" rtlCol="0">
            <a:spAutoFit/>
          </a:bodyPr>
          <a:lstStyle/>
          <a:p>
            <a:r>
              <a:rPr lang="en-US" dirty="0"/>
              <a:t>E15</a:t>
            </a:r>
          </a:p>
        </p:txBody>
      </p:sp>
      <p:sp>
        <p:nvSpPr>
          <p:cNvPr id="4" name="TextBox 3">
            <a:extLst>
              <a:ext uri="{FF2B5EF4-FFF2-40B4-BE49-F238E27FC236}">
                <a16:creationId xmlns:a16="http://schemas.microsoft.com/office/drawing/2014/main" id="{3C746B83-7162-6989-6ED4-E2BF5903AEB2}"/>
              </a:ext>
            </a:extLst>
          </p:cNvPr>
          <p:cNvSpPr txBox="1"/>
          <p:nvPr/>
        </p:nvSpPr>
        <p:spPr>
          <a:xfrm>
            <a:off x="7644234" y="4259536"/>
            <a:ext cx="877163" cy="369332"/>
          </a:xfrm>
          <a:prstGeom prst="rect">
            <a:avLst/>
          </a:prstGeom>
          <a:noFill/>
        </p:spPr>
        <p:txBody>
          <a:bodyPr wrap="none" rtlCol="0">
            <a:spAutoFit/>
          </a:bodyPr>
          <a:lstStyle/>
          <a:p>
            <a:r>
              <a:rPr lang="en-US" dirty="0"/>
              <a:t>E18, P0</a:t>
            </a:r>
          </a:p>
        </p:txBody>
      </p:sp>
      <p:sp>
        <p:nvSpPr>
          <p:cNvPr id="5" name="TextBox 4">
            <a:extLst>
              <a:ext uri="{FF2B5EF4-FFF2-40B4-BE49-F238E27FC236}">
                <a16:creationId xmlns:a16="http://schemas.microsoft.com/office/drawing/2014/main" id="{AE1C14D3-A217-907C-BDDA-AC64208836DB}"/>
              </a:ext>
            </a:extLst>
          </p:cNvPr>
          <p:cNvSpPr txBox="1"/>
          <p:nvPr/>
        </p:nvSpPr>
        <p:spPr>
          <a:xfrm>
            <a:off x="8400167" y="3858458"/>
            <a:ext cx="1112805" cy="369332"/>
          </a:xfrm>
          <a:prstGeom prst="rect">
            <a:avLst/>
          </a:prstGeom>
          <a:noFill/>
        </p:spPr>
        <p:txBody>
          <a:bodyPr wrap="none" rtlCol="0">
            <a:spAutoFit/>
          </a:bodyPr>
          <a:lstStyle/>
          <a:p>
            <a:r>
              <a:rPr lang="en-US" dirty="0"/>
              <a:t>P3, P6, P9</a:t>
            </a:r>
          </a:p>
        </p:txBody>
      </p:sp>
      <p:cxnSp>
        <p:nvCxnSpPr>
          <p:cNvPr id="7" name="Straight Arrow Connector 6">
            <a:extLst>
              <a:ext uri="{FF2B5EF4-FFF2-40B4-BE49-F238E27FC236}">
                <a16:creationId xmlns:a16="http://schemas.microsoft.com/office/drawing/2014/main" id="{68499B57-595B-9F8B-ECE8-0F946E3168CD}"/>
              </a:ext>
            </a:extLst>
          </p:cNvPr>
          <p:cNvCxnSpPr>
            <a:cxnSpLocks/>
          </p:cNvCxnSpPr>
          <p:nvPr/>
        </p:nvCxnSpPr>
        <p:spPr>
          <a:xfrm flipH="1" flipV="1">
            <a:off x="7652780" y="3588170"/>
            <a:ext cx="755933" cy="3594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0ECA78B-29B7-AA8A-B5A0-D3C787C7A16B}"/>
              </a:ext>
            </a:extLst>
          </p:cNvPr>
          <p:cNvCxnSpPr>
            <a:cxnSpLocks/>
          </p:cNvCxnSpPr>
          <p:nvPr/>
        </p:nvCxnSpPr>
        <p:spPr>
          <a:xfrm flipH="1" flipV="1">
            <a:off x="7176600" y="4086241"/>
            <a:ext cx="493272" cy="2309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8741214-665D-669F-79A4-D340C9FA3214}"/>
              </a:ext>
            </a:extLst>
          </p:cNvPr>
          <p:cNvCxnSpPr>
            <a:cxnSpLocks/>
          </p:cNvCxnSpPr>
          <p:nvPr/>
        </p:nvCxnSpPr>
        <p:spPr>
          <a:xfrm flipH="1" flipV="1">
            <a:off x="6862272" y="4599533"/>
            <a:ext cx="252641" cy="1262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49979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3EBAEE1-E81E-9247-C460-ACBAAE5E8768}"/>
              </a:ext>
            </a:extLst>
          </p:cNvPr>
          <p:cNvGrpSpPr>
            <a:grpSpLocks noChangeAspect="1"/>
          </p:cNvGrpSpPr>
          <p:nvPr/>
        </p:nvGrpSpPr>
        <p:grpSpPr>
          <a:xfrm>
            <a:off x="6096000" y="1775097"/>
            <a:ext cx="5082903" cy="5082903"/>
            <a:chOff x="2667000" y="0"/>
            <a:chExt cx="6858000" cy="6858000"/>
          </a:xfrm>
        </p:grpSpPr>
        <p:pic>
          <p:nvPicPr>
            <p:cNvPr id="5" name="Picture 4">
              <a:extLst>
                <a:ext uri="{FF2B5EF4-FFF2-40B4-BE49-F238E27FC236}">
                  <a16:creationId xmlns:a16="http://schemas.microsoft.com/office/drawing/2014/main" id="{FA0CBE8C-ACF0-9B1D-CF90-EEA34412BB7B}"/>
                </a:ext>
              </a:extLst>
            </p:cNvPr>
            <p:cNvPicPr>
              <a:picLocks noChangeAspect="1"/>
            </p:cNvPicPr>
            <p:nvPr/>
          </p:nvPicPr>
          <p:blipFill>
            <a:blip r:embed="rId3"/>
            <a:stretch>
              <a:fillRect/>
            </a:stretch>
          </p:blipFill>
          <p:spPr>
            <a:xfrm>
              <a:off x="2667000" y="0"/>
              <a:ext cx="6858000" cy="6858000"/>
            </a:xfrm>
            <a:prstGeom prst="rect">
              <a:avLst/>
            </a:prstGeom>
          </p:spPr>
        </p:pic>
        <p:cxnSp>
          <p:nvCxnSpPr>
            <p:cNvPr id="6" name="Straight Connector 5">
              <a:extLst>
                <a:ext uri="{FF2B5EF4-FFF2-40B4-BE49-F238E27FC236}">
                  <a16:creationId xmlns:a16="http://schemas.microsoft.com/office/drawing/2014/main" id="{C5C48B5D-36DA-57FD-3076-F2430639F5F3}"/>
                </a:ext>
              </a:extLst>
            </p:cNvPr>
            <p:cNvCxnSpPr/>
            <p:nvPr/>
          </p:nvCxnSpPr>
          <p:spPr>
            <a:xfrm flipV="1">
              <a:off x="3447143" y="631371"/>
              <a:ext cx="0" cy="5442858"/>
            </a:xfrm>
            <a:prstGeom prst="line">
              <a:avLst/>
            </a:prstGeom>
            <a:ln w="28575">
              <a:solidFill>
                <a:srgbClr val="012BA1"/>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3EB0E98-96E0-7358-71F7-28CA7F82F7BD}"/>
                </a:ext>
              </a:extLst>
            </p:cNvPr>
            <p:cNvCxnSpPr/>
            <p:nvPr/>
          </p:nvCxnSpPr>
          <p:spPr>
            <a:xfrm flipV="1">
              <a:off x="4673600" y="631371"/>
              <a:ext cx="0" cy="5442858"/>
            </a:xfrm>
            <a:prstGeom prst="line">
              <a:avLst/>
            </a:prstGeom>
            <a:ln w="28575">
              <a:solidFill>
                <a:srgbClr val="0354FF"/>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5D9E29D-D6B7-67C5-5036-76B32130E2A5}"/>
                </a:ext>
              </a:extLst>
            </p:cNvPr>
            <p:cNvCxnSpPr/>
            <p:nvPr/>
          </p:nvCxnSpPr>
          <p:spPr>
            <a:xfrm flipV="1">
              <a:off x="5210628" y="631374"/>
              <a:ext cx="0" cy="5442858"/>
            </a:xfrm>
            <a:prstGeom prst="line">
              <a:avLst/>
            </a:prstGeom>
            <a:ln w="28575">
              <a:solidFill>
                <a:srgbClr val="9A1B00"/>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3E06F7B-BF2F-3F48-F819-5AC8872A7336}"/>
                </a:ext>
              </a:extLst>
            </p:cNvPr>
            <p:cNvCxnSpPr/>
            <p:nvPr/>
          </p:nvCxnSpPr>
          <p:spPr>
            <a:xfrm flipV="1">
              <a:off x="6342742" y="631371"/>
              <a:ext cx="0" cy="5442858"/>
            </a:xfrm>
            <a:prstGeom prst="line">
              <a:avLst/>
            </a:prstGeom>
            <a:ln w="28575">
              <a:solidFill>
                <a:srgbClr val="FF4B1C"/>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79B5962-3457-479A-F71A-C37381DB6802}"/>
                </a:ext>
              </a:extLst>
            </p:cNvPr>
            <p:cNvCxnSpPr/>
            <p:nvPr/>
          </p:nvCxnSpPr>
          <p:spPr>
            <a:xfrm flipV="1">
              <a:off x="6916057" y="631371"/>
              <a:ext cx="0" cy="5442858"/>
            </a:xfrm>
            <a:prstGeom prst="line">
              <a:avLst/>
            </a:prstGeom>
            <a:ln w="28575">
              <a:solidFill>
                <a:srgbClr val="007400"/>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C28730-13C7-754E-7221-7993A54028AE}"/>
                </a:ext>
              </a:extLst>
            </p:cNvPr>
            <p:cNvCxnSpPr/>
            <p:nvPr/>
          </p:nvCxnSpPr>
          <p:spPr>
            <a:xfrm flipV="1">
              <a:off x="7699829" y="631371"/>
              <a:ext cx="0" cy="5442858"/>
            </a:xfrm>
            <a:prstGeom prst="line">
              <a:avLst/>
            </a:prstGeom>
            <a:ln w="28575">
              <a:solidFill>
                <a:srgbClr val="00F902"/>
              </a:solidFill>
              <a:prstDash val="dash"/>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5C1A612B-0333-CA0B-00B9-1F5DCE991971}"/>
              </a:ext>
            </a:extLst>
          </p:cNvPr>
          <p:cNvSpPr>
            <a:spLocks noGrp="1"/>
          </p:cNvSpPr>
          <p:nvPr>
            <p:ph type="title"/>
          </p:nvPr>
        </p:nvSpPr>
        <p:spPr/>
        <p:txBody>
          <a:bodyPr/>
          <a:lstStyle/>
          <a:p>
            <a:pPr algn="ctr"/>
            <a:r>
              <a:rPr lang="en-US" b="1" dirty="0"/>
              <a:t>Age groupings also present in MDS plot</a:t>
            </a:r>
          </a:p>
        </p:txBody>
      </p:sp>
      <p:sp>
        <p:nvSpPr>
          <p:cNvPr id="3" name="TextBox 2">
            <a:extLst>
              <a:ext uri="{FF2B5EF4-FFF2-40B4-BE49-F238E27FC236}">
                <a16:creationId xmlns:a16="http://schemas.microsoft.com/office/drawing/2014/main" id="{5D79CB33-ECD2-B70A-5038-B9EB132DD17C}"/>
              </a:ext>
            </a:extLst>
          </p:cNvPr>
          <p:cNvSpPr txBox="1"/>
          <p:nvPr/>
        </p:nvSpPr>
        <p:spPr>
          <a:xfrm>
            <a:off x="931033" y="2367245"/>
            <a:ext cx="4872616" cy="3785652"/>
          </a:xfrm>
          <a:prstGeom prst="rect">
            <a:avLst/>
          </a:prstGeom>
          <a:noFill/>
        </p:spPr>
        <p:txBody>
          <a:bodyPr wrap="none" rtlCol="0">
            <a:spAutoFit/>
          </a:bodyPr>
          <a:lstStyle/>
          <a:p>
            <a:pPr marL="285750" indent="-285750">
              <a:buFont typeface="Arial" panose="020B0604020202020204" pitchFamily="34" charset="0"/>
              <a:buChar char="•"/>
            </a:pPr>
            <a:r>
              <a:rPr lang="en-US" sz="2400" dirty="0"/>
              <a:t>Top 500 proteins (largest standard</a:t>
            </a:r>
            <a:br>
              <a:rPr lang="en-US" sz="2400" dirty="0"/>
            </a:br>
            <a:r>
              <a:rPr lang="en-US" sz="2400" dirty="0"/>
              <a:t>deviations) are used</a:t>
            </a:r>
          </a:p>
          <a:p>
            <a:pPr marL="285750" indent="-285750">
              <a:buFont typeface="Arial" panose="020B0604020202020204" pitchFamily="34" charset="0"/>
              <a:buChar char="•"/>
            </a:pPr>
            <a:r>
              <a:rPr lang="en-US" sz="2400" dirty="0"/>
              <a:t>X-axis distance is more important</a:t>
            </a:r>
          </a:p>
          <a:p>
            <a:pPr marL="285750" indent="-285750">
              <a:buFont typeface="Arial" panose="020B0604020202020204" pitchFamily="34" charset="0"/>
              <a:buChar char="•"/>
            </a:pPr>
            <a:r>
              <a:rPr lang="en-US" sz="2400" dirty="0"/>
              <a:t>Dotted lines are group averages</a:t>
            </a:r>
          </a:p>
          <a:p>
            <a:pPr marL="285750" indent="-285750">
              <a:buFont typeface="Arial" panose="020B0604020202020204" pitchFamily="34" charset="0"/>
              <a:buChar char="•"/>
            </a:pPr>
            <a:r>
              <a:rPr lang="en-US" sz="2400" dirty="0"/>
              <a:t>Large gap between E15 and E18/P0</a:t>
            </a:r>
            <a:br>
              <a:rPr lang="en-US" sz="2400" dirty="0"/>
            </a:br>
            <a:r>
              <a:rPr lang="en-US" sz="2400" dirty="0"/>
              <a:t> (545 candidates)</a:t>
            </a:r>
          </a:p>
          <a:p>
            <a:pPr marL="285750" indent="-285750">
              <a:buFont typeface="Arial" panose="020B0604020202020204" pitchFamily="34" charset="0"/>
              <a:buChar char="•"/>
            </a:pPr>
            <a:r>
              <a:rPr lang="en-US" sz="2400" dirty="0"/>
              <a:t>Also, large gap between P0 and </a:t>
            </a:r>
            <a:br>
              <a:rPr lang="en-US" sz="2400" dirty="0"/>
            </a:br>
            <a:r>
              <a:rPr lang="en-US" sz="2400" dirty="0"/>
              <a:t>older ages (84 candidates)</a:t>
            </a:r>
          </a:p>
          <a:p>
            <a:pPr marL="285750" indent="-285750">
              <a:buFont typeface="Arial" panose="020B0604020202020204" pitchFamily="34" charset="0"/>
              <a:buChar char="•"/>
            </a:pPr>
            <a:r>
              <a:rPr lang="en-US" sz="2400" dirty="0"/>
              <a:t>Candidate counts between</a:t>
            </a:r>
            <a:br>
              <a:rPr lang="en-US" sz="2400" dirty="0"/>
            </a:br>
            <a:r>
              <a:rPr lang="en-US" sz="2400" dirty="0"/>
              <a:t>successive ages reflect gap sizes</a:t>
            </a:r>
          </a:p>
        </p:txBody>
      </p:sp>
      <p:sp>
        <p:nvSpPr>
          <p:cNvPr id="12" name="TextBox 11">
            <a:extLst>
              <a:ext uri="{FF2B5EF4-FFF2-40B4-BE49-F238E27FC236}">
                <a16:creationId xmlns:a16="http://schemas.microsoft.com/office/drawing/2014/main" id="{F933A2D7-89EB-E231-B10D-0B0D38032E41}"/>
              </a:ext>
            </a:extLst>
          </p:cNvPr>
          <p:cNvSpPr txBox="1"/>
          <p:nvPr/>
        </p:nvSpPr>
        <p:spPr>
          <a:xfrm>
            <a:off x="6874303" y="5105368"/>
            <a:ext cx="535724" cy="369332"/>
          </a:xfrm>
          <a:prstGeom prst="rect">
            <a:avLst/>
          </a:prstGeom>
          <a:noFill/>
        </p:spPr>
        <p:txBody>
          <a:bodyPr wrap="none" rtlCol="0">
            <a:spAutoFit/>
          </a:bodyPr>
          <a:lstStyle/>
          <a:p>
            <a:pPr algn="ctr"/>
            <a:r>
              <a:rPr lang="en-US" b="1" dirty="0"/>
              <a:t>545</a:t>
            </a:r>
          </a:p>
        </p:txBody>
      </p:sp>
      <p:sp>
        <p:nvSpPr>
          <p:cNvPr id="14" name="TextBox 13">
            <a:extLst>
              <a:ext uri="{FF2B5EF4-FFF2-40B4-BE49-F238E27FC236}">
                <a16:creationId xmlns:a16="http://schemas.microsoft.com/office/drawing/2014/main" id="{A8B6DA75-13FA-26A3-5016-0A1F116DE4DD}"/>
              </a:ext>
            </a:extLst>
          </p:cNvPr>
          <p:cNvSpPr txBox="1"/>
          <p:nvPr/>
        </p:nvSpPr>
        <p:spPr>
          <a:xfrm>
            <a:off x="7648477" y="5105368"/>
            <a:ext cx="301686" cy="369332"/>
          </a:xfrm>
          <a:prstGeom prst="rect">
            <a:avLst/>
          </a:prstGeom>
          <a:noFill/>
        </p:spPr>
        <p:txBody>
          <a:bodyPr wrap="none" rtlCol="0">
            <a:spAutoFit/>
          </a:bodyPr>
          <a:lstStyle/>
          <a:p>
            <a:pPr algn="ctr"/>
            <a:r>
              <a:rPr lang="en-US" b="1" dirty="0"/>
              <a:t>6</a:t>
            </a:r>
          </a:p>
        </p:txBody>
      </p:sp>
      <p:sp>
        <p:nvSpPr>
          <p:cNvPr id="15" name="TextBox 14">
            <a:extLst>
              <a:ext uri="{FF2B5EF4-FFF2-40B4-BE49-F238E27FC236}">
                <a16:creationId xmlns:a16="http://schemas.microsoft.com/office/drawing/2014/main" id="{96B1DECD-722E-FD4C-CD3D-70FB8260DC0B}"/>
              </a:ext>
            </a:extLst>
          </p:cNvPr>
          <p:cNvSpPr txBox="1"/>
          <p:nvPr/>
        </p:nvSpPr>
        <p:spPr>
          <a:xfrm>
            <a:off x="8204785" y="5105368"/>
            <a:ext cx="418704" cy="369332"/>
          </a:xfrm>
          <a:prstGeom prst="rect">
            <a:avLst/>
          </a:prstGeom>
          <a:noFill/>
        </p:spPr>
        <p:txBody>
          <a:bodyPr wrap="none" rtlCol="0">
            <a:spAutoFit/>
          </a:bodyPr>
          <a:lstStyle/>
          <a:p>
            <a:pPr algn="ctr"/>
            <a:r>
              <a:rPr lang="en-US" b="1" dirty="0"/>
              <a:t>84</a:t>
            </a:r>
          </a:p>
        </p:txBody>
      </p:sp>
      <p:sp>
        <p:nvSpPr>
          <p:cNvPr id="16" name="TextBox 15">
            <a:extLst>
              <a:ext uri="{FF2B5EF4-FFF2-40B4-BE49-F238E27FC236}">
                <a16:creationId xmlns:a16="http://schemas.microsoft.com/office/drawing/2014/main" id="{B4FEA00E-BDE7-5BD5-9197-88A1CE51A996}"/>
              </a:ext>
            </a:extLst>
          </p:cNvPr>
          <p:cNvSpPr txBox="1"/>
          <p:nvPr/>
        </p:nvSpPr>
        <p:spPr>
          <a:xfrm>
            <a:off x="8900277" y="5105368"/>
            <a:ext cx="301686" cy="369332"/>
          </a:xfrm>
          <a:prstGeom prst="rect">
            <a:avLst/>
          </a:prstGeom>
          <a:noFill/>
        </p:spPr>
        <p:txBody>
          <a:bodyPr wrap="none" rtlCol="0">
            <a:spAutoFit/>
          </a:bodyPr>
          <a:lstStyle/>
          <a:p>
            <a:pPr algn="ctr"/>
            <a:r>
              <a:rPr lang="en-US" b="1" dirty="0"/>
              <a:t>5</a:t>
            </a:r>
          </a:p>
        </p:txBody>
      </p:sp>
      <p:sp>
        <p:nvSpPr>
          <p:cNvPr id="17" name="TextBox 16">
            <a:extLst>
              <a:ext uri="{FF2B5EF4-FFF2-40B4-BE49-F238E27FC236}">
                <a16:creationId xmlns:a16="http://schemas.microsoft.com/office/drawing/2014/main" id="{544965C8-1A9D-123E-E778-D722BF9F7D74}"/>
              </a:ext>
            </a:extLst>
          </p:cNvPr>
          <p:cNvSpPr txBox="1"/>
          <p:nvPr/>
        </p:nvSpPr>
        <p:spPr>
          <a:xfrm>
            <a:off x="9326347" y="5105368"/>
            <a:ext cx="418704" cy="369332"/>
          </a:xfrm>
          <a:prstGeom prst="rect">
            <a:avLst/>
          </a:prstGeom>
          <a:noFill/>
        </p:spPr>
        <p:txBody>
          <a:bodyPr wrap="none" rtlCol="0">
            <a:spAutoFit/>
          </a:bodyPr>
          <a:lstStyle/>
          <a:p>
            <a:pPr algn="ctr"/>
            <a:r>
              <a:rPr lang="en-US" b="1" dirty="0"/>
              <a:t>10</a:t>
            </a:r>
          </a:p>
        </p:txBody>
      </p:sp>
      <p:sp>
        <p:nvSpPr>
          <p:cNvPr id="13" name="TextBox 12">
            <a:extLst>
              <a:ext uri="{FF2B5EF4-FFF2-40B4-BE49-F238E27FC236}">
                <a16:creationId xmlns:a16="http://schemas.microsoft.com/office/drawing/2014/main" id="{DDFAC2C7-4854-78B1-F527-B91B3D165394}"/>
              </a:ext>
            </a:extLst>
          </p:cNvPr>
          <p:cNvSpPr txBox="1"/>
          <p:nvPr/>
        </p:nvSpPr>
        <p:spPr>
          <a:xfrm>
            <a:off x="6436080" y="6088457"/>
            <a:ext cx="494045" cy="338554"/>
          </a:xfrm>
          <a:prstGeom prst="rect">
            <a:avLst/>
          </a:prstGeom>
          <a:solidFill>
            <a:schemeClr val="bg1"/>
          </a:solidFill>
        </p:spPr>
        <p:txBody>
          <a:bodyPr wrap="none" rtlCol="0">
            <a:spAutoFit/>
          </a:bodyPr>
          <a:lstStyle/>
          <a:p>
            <a:pPr algn="ctr"/>
            <a:r>
              <a:rPr lang="en-US" sz="1600" dirty="0"/>
              <a:t>E15</a:t>
            </a:r>
          </a:p>
        </p:txBody>
      </p:sp>
      <p:sp>
        <p:nvSpPr>
          <p:cNvPr id="18" name="TextBox 17">
            <a:extLst>
              <a:ext uri="{FF2B5EF4-FFF2-40B4-BE49-F238E27FC236}">
                <a16:creationId xmlns:a16="http://schemas.microsoft.com/office/drawing/2014/main" id="{34A5BE3E-F447-3517-9326-76358F9FD63F}"/>
              </a:ext>
            </a:extLst>
          </p:cNvPr>
          <p:cNvSpPr txBox="1"/>
          <p:nvPr/>
        </p:nvSpPr>
        <p:spPr>
          <a:xfrm>
            <a:off x="7334942" y="6088457"/>
            <a:ext cx="494045" cy="338554"/>
          </a:xfrm>
          <a:prstGeom prst="rect">
            <a:avLst/>
          </a:prstGeom>
          <a:solidFill>
            <a:schemeClr val="bg1"/>
          </a:solidFill>
        </p:spPr>
        <p:txBody>
          <a:bodyPr wrap="none" rtlCol="0">
            <a:spAutoFit/>
          </a:bodyPr>
          <a:lstStyle/>
          <a:p>
            <a:pPr algn="ctr"/>
            <a:r>
              <a:rPr lang="en-US" sz="1600" dirty="0"/>
              <a:t>E18</a:t>
            </a:r>
          </a:p>
        </p:txBody>
      </p:sp>
      <p:sp>
        <p:nvSpPr>
          <p:cNvPr id="19" name="TextBox 18">
            <a:extLst>
              <a:ext uri="{FF2B5EF4-FFF2-40B4-BE49-F238E27FC236}">
                <a16:creationId xmlns:a16="http://schemas.microsoft.com/office/drawing/2014/main" id="{98BDE648-023C-2CCE-D02A-CEBEE49039E8}"/>
              </a:ext>
            </a:extLst>
          </p:cNvPr>
          <p:cNvSpPr txBox="1"/>
          <p:nvPr/>
        </p:nvSpPr>
        <p:spPr>
          <a:xfrm>
            <a:off x="7778459" y="6088457"/>
            <a:ext cx="394659" cy="338554"/>
          </a:xfrm>
          <a:prstGeom prst="rect">
            <a:avLst/>
          </a:prstGeom>
          <a:solidFill>
            <a:schemeClr val="bg1"/>
          </a:solidFill>
        </p:spPr>
        <p:txBody>
          <a:bodyPr wrap="none" rtlCol="0">
            <a:spAutoFit/>
          </a:bodyPr>
          <a:lstStyle/>
          <a:p>
            <a:pPr algn="ctr"/>
            <a:r>
              <a:rPr lang="en-US" sz="1600" dirty="0"/>
              <a:t>P0</a:t>
            </a:r>
          </a:p>
        </p:txBody>
      </p:sp>
      <p:sp>
        <p:nvSpPr>
          <p:cNvPr id="20" name="TextBox 19">
            <a:extLst>
              <a:ext uri="{FF2B5EF4-FFF2-40B4-BE49-F238E27FC236}">
                <a16:creationId xmlns:a16="http://schemas.microsoft.com/office/drawing/2014/main" id="{B800C9B8-4FF4-1CA1-F34C-700260F4B419}"/>
              </a:ext>
            </a:extLst>
          </p:cNvPr>
          <p:cNvSpPr txBox="1"/>
          <p:nvPr/>
        </p:nvSpPr>
        <p:spPr>
          <a:xfrm>
            <a:off x="8622289" y="6088457"/>
            <a:ext cx="394659" cy="338554"/>
          </a:xfrm>
          <a:prstGeom prst="rect">
            <a:avLst/>
          </a:prstGeom>
          <a:solidFill>
            <a:schemeClr val="bg1"/>
          </a:solidFill>
        </p:spPr>
        <p:txBody>
          <a:bodyPr wrap="none" rtlCol="0">
            <a:spAutoFit/>
          </a:bodyPr>
          <a:lstStyle/>
          <a:p>
            <a:pPr algn="ctr"/>
            <a:r>
              <a:rPr lang="en-US" sz="1600" dirty="0"/>
              <a:t>P3</a:t>
            </a:r>
          </a:p>
        </p:txBody>
      </p:sp>
      <p:sp>
        <p:nvSpPr>
          <p:cNvPr id="21" name="TextBox 20">
            <a:extLst>
              <a:ext uri="{FF2B5EF4-FFF2-40B4-BE49-F238E27FC236}">
                <a16:creationId xmlns:a16="http://schemas.microsoft.com/office/drawing/2014/main" id="{976B76D9-A296-3B60-2328-4F6FFCB89B3E}"/>
              </a:ext>
            </a:extLst>
          </p:cNvPr>
          <p:cNvSpPr txBox="1"/>
          <p:nvPr/>
        </p:nvSpPr>
        <p:spPr>
          <a:xfrm>
            <a:off x="9041103" y="6088457"/>
            <a:ext cx="394659" cy="338554"/>
          </a:xfrm>
          <a:prstGeom prst="rect">
            <a:avLst/>
          </a:prstGeom>
          <a:solidFill>
            <a:schemeClr val="bg1"/>
          </a:solidFill>
        </p:spPr>
        <p:txBody>
          <a:bodyPr wrap="none" rtlCol="0">
            <a:spAutoFit/>
          </a:bodyPr>
          <a:lstStyle/>
          <a:p>
            <a:pPr algn="ctr"/>
            <a:r>
              <a:rPr lang="en-US" sz="1600" dirty="0"/>
              <a:t>P6</a:t>
            </a:r>
          </a:p>
        </p:txBody>
      </p:sp>
      <p:sp>
        <p:nvSpPr>
          <p:cNvPr id="22" name="TextBox 21">
            <a:extLst>
              <a:ext uri="{FF2B5EF4-FFF2-40B4-BE49-F238E27FC236}">
                <a16:creationId xmlns:a16="http://schemas.microsoft.com/office/drawing/2014/main" id="{3D388DBB-BA31-0D9B-AF77-9D97B15C35C8}"/>
              </a:ext>
            </a:extLst>
          </p:cNvPr>
          <p:cNvSpPr txBox="1"/>
          <p:nvPr/>
        </p:nvSpPr>
        <p:spPr>
          <a:xfrm>
            <a:off x="9643525" y="6092998"/>
            <a:ext cx="394659" cy="338554"/>
          </a:xfrm>
          <a:prstGeom prst="rect">
            <a:avLst/>
          </a:prstGeom>
          <a:solidFill>
            <a:schemeClr val="bg1"/>
          </a:solidFill>
        </p:spPr>
        <p:txBody>
          <a:bodyPr wrap="none" rtlCol="0">
            <a:spAutoFit/>
          </a:bodyPr>
          <a:lstStyle/>
          <a:p>
            <a:pPr algn="ctr"/>
            <a:r>
              <a:rPr lang="en-US" sz="1600" dirty="0"/>
              <a:t>P9</a:t>
            </a:r>
          </a:p>
        </p:txBody>
      </p:sp>
      <p:sp>
        <p:nvSpPr>
          <p:cNvPr id="23" name="TextBox 22">
            <a:extLst>
              <a:ext uri="{FF2B5EF4-FFF2-40B4-BE49-F238E27FC236}">
                <a16:creationId xmlns:a16="http://schemas.microsoft.com/office/drawing/2014/main" id="{7F7BA5BC-7103-E353-7662-D5488B09A3E9}"/>
              </a:ext>
            </a:extLst>
          </p:cNvPr>
          <p:cNvSpPr txBox="1"/>
          <p:nvPr/>
        </p:nvSpPr>
        <p:spPr>
          <a:xfrm>
            <a:off x="10201974" y="5104178"/>
            <a:ext cx="1242520" cy="369332"/>
          </a:xfrm>
          <a:prstGeom prst="rect">
            <a:avLst/>
          </a:prstGeom>
          <a:noFill/>
        </p:spPr>
        <p:txBody>
          <a:bodyPr wrap="none" rtlCol="0">
            <a:spAutoFit/>
          </a:bodyPr>
          <a:lstStyle/>
          <a:p>
            <a:r>
              <a:rPr lang="en-US" b="1" dirty="0"/>
              <a:t>Candidates</a:t>
            </a:r>
          </a:p>
        </p:txBody>
      </p:sp>
    </p:spTree>
    <p:extLst>
      <p:ext uri="{BB962C8B-B14F-4D97-AF65-F5344CB8AC3E}">
        <p14:creationId xmlns:p14="http://schemas.microsoft.com/office/powerpoint/2010/main" val="6578224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3DCA5-D6CC-0651-AAE0-B99F741A7E83}"/>
              </a:ext>
            </a:extLst>
          </p:cNvPr>
          <p:cNvSpPr>
            <a:spLocks noGrp="1"/>
          </p:cNvSpPr>
          <p:nvPr>
            <p:ph type="title"/>
          </p:nvPr>
        </p:nvSpPr>
        <p:spPr/>
        <p:txBody>
          <a:bodyPr/>
          <a:lstStyle/>
          <a:p>
            <a:pPr algn="ctr"/>
            <a:r>
              <a:rPr lang="en-US" b="1" dirty="0"/>
              <a:t>Thoughts on interpreting the data</a:t>
            </a:r>
          </a:p>
        </p:txBody>
      </p:sp>
      <p:sp>
        <p:nvSpPr>
          <p:cNvPr id="3" name="Content Placeholder 2">
            <a:extLst>
              <a:ext uri="{FF2B5EF4-FFF2-40B4-BE49-F238E27FC236}">
                <a16:creationId xmlns:a16="http://schemas.microsoft.com/office/drawing/2014/main" id="{82AD1A75-BBBB-0710-1093-953472B4555C}"/>
              </a:ext>
            </a:extLst>
          </p:cNvPr>
          <p:cNvSpPr>
            <a:spLocks noGrp="1"/>
          </p:cNvSpPr>
          <p:nvPr>
            <p:ph idx="1"/>
          </p:nvPr>
        </p:nvSpPr>
        <p:spPr>
          <a:xfrm>
            <a:off x="838200" y="1690688"/>
            <a:ext cx="10515600" cy="4802187"/>
          </a:xfrm>
        </p:spPr>
        <p:txBody>
          <a:bodyPr>
            <a:normAutofit/>
          </a:bodyPr>
          <a:lstStyle/>
          <a:p>
            <a:r>
              <a:rPr lang="en-US" sz="2000" dirty="0"/>
              <a:t>ANOVA may not be that helpful (too many candidates)</a:t>
            </a:r>
          </a:p>
          <a:p>
            <a:r>
              <a:rPr lang="en-US" sz="2000" dirty="0"/>
              <a:t>Younger versus older ages pairwise test results (significance and/or fold change)</a:t>
            </a:r>
          </a:p>
          <a:p>
            <a:pPr lvl="1"/>
            <a:r>
              <a:rPr lang="en-US" sz="1800" dirty="0"/>
              <a:t>Also have significant Up (fiber cells), not significant (flatter), significant down (epithelium) </a:t>
            </a:r>
          </a:p>
          <a:p>
            <a:r>
              <a:rPr lang="en-US" sz="2000" dirty="0"/>
              <a:t>Three age groups comparisons (early expression versus later expression)</a:t>
            </a:r>
          </a:p>
          <a:p>
            <a:r>
              <a:rPr lang="en-US" sz="2000" dirty="0"/>
              <a:t>Slopes of normalized intensities are useful</a:t>
            </a:r>
          </a:p>
          <a:p>
            <a:pPr lvl="1"/>
            <a:r>
              <a:rPr lang="en-US" sz="1600" dirty="0"/>
              <a:t>Time (x-axis) and abundance (y-axis) need normalizing to get normalized slopes</a:t>
            </a:r>
          </a:p>
          <a:p>
            <a:pPr lvl="1"/>
            <a:r>
              <a:rPr lang="en-US" sz="1800" dirty="0"/>
              <a:t>up [fiber cells and/or lens role], flatter [maybe cortex], and down [maybe epithelial cells]</a:t>
            </a:r>
          </a:p>
          <a:p>
            <a:r>
              <a:rPr lang="en-US" sz="2000" dirty="0"/>
              <a:t>Relative abundance categories (can use median of protein median intensities)</a:t>
            </a:r>
          </a:p>
          <a:p>
            <a:pPr lvl="1"/>
            <a:r>
              <a:rPr lang="en-US" sz="1800" dirty="0"/>
              <a:t>Lens proteome has wide dynamic range </a:t>
            </a:r>
          </a:p>
          <a:p>
            <a:pPr lvl="1"/>
            <a:r>
              <a:rPr lang="en-US" sz="1800" dirty="0"/>
              <a:t>10x of median might be higher abundance, 1x-10x maybe interesting, less than median is low</a:t>
            </a:r>
          </a:p>
          <a:p>
            <a:r>
              <a:rPr lang="en-US" sz="2000" dirty="0"/>
              <a:t> Trends of related groups of proteins (crystallins, heat shock, ubiquitin/proteasome, etc.)</a:t>
            </a:r>
          </a:p>
          <a:p>
            <a:r>
              <a:rPr lang="en-US" sz="2000" dirty="0"/>
              <a:t>Functional enrichment comparisons between contrasting subsets</a:t>
            </a:r>
          </a:p>
          <a:p>
            <a:pPr lvl="1"/>
            <a:r>
              <a:rPr lang="en-US" sz="1600" dirty="0"/>
              <a:t>Top positive slopes versus most negative slopes; top “Up candidates” versus top “Down candidates”, etc.</a:t>
            </a:r>
          </a:p>
        </p:txBody>
      </p:sp>
    </p:spTree>
    <p:extLst>
      <p:ext uri="{BB962C8B-B14F-4D97-AF65-F5344CB8AC3E}">
        <p14:creationId xmlns:p14="http://schemas.microsoft.com/office/powerpoint/2010/main" val="3882494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8A1D0-7DCE-B738-1B04-9320B5E8B578}"/>
              </a:ext>
            </a:extLst>
          </p:cNvPr>
          <p:cNvSpPr>
            <a:spLocks noGrp="1"/>
          </p:cNvSpPr>
          <p:nvPr>
            <p:ph type="title"/>
          </p:nvPr>
        </p:nvSpPr>
        <p:spPr/>
        <p:txBody>
          <a:bodyPr/>
          <a:lstStyle/>
          <a:p>
            <a:pPr algn="ctr"/>
            <a:r>
              <a:rPr lang="en-US" b="1" dirty="0"/>
              <a:t>Re-analysis overview</a:t>
            </a:r>
          </a:p>
        </p:txBody>
      </p:sp>
      <p:sp>
        <p:nvSpPr>
          <p:cNvPr id="3" name="Content Placeholder 2">
            <a:extLst>
              <a:ext uri="{FF2B5EF4-FFF2-40B4-BE49-F238E27FC236}">
                <a16:creationId xmlns:a16="http://schemas.microsoft.com/office/drawing/2014/main" id="{98A9D2A8-4246-178F-5125-B8E3F3F37214}"/>
              </a:ext>
            </a:extLst>
          </p:cNvPr>
          <p:cNvSpPr>
            <a:spLocks noGrp="1"/>
          </p:cNvSpPr>
          <p:nvPr>
            <p:ph idx="1"/>
          </p:nvPr>
        </p:nvSpPr>
        <p:spPr/>
        <p:txBody>
          <a:bodyPr/>
          <a:lstStyle/>
          <a:p>
            <a:r>
              <a:rPr lang="en-US" dirty="0"/>
              <a:t>Public data downloaded from PXD006381 (72 RAW files)</a:t>
            </a:r>
          </a:p>
          <a:p>
            <a:r>
              <a:rPr lang="en-US" dirty="0"/>
              <a:t>Re-analyzed with Comet/PAW pipeline</a:t>
            </a:r>
          </a:p>
          <a:p>
            <a:pPr lvl="1"/>
            <a:r>
              <a:rPr lang="en-US" dirty="0"/>
              <a:t>Mouse canonical FASTA file</a:t>
            </a:r>
          </a:p>
          <a:p>
            <a:pPr lvl="1"/>
            <a:r>
              <a:rPr lang="en-US" dirty="0"/>
              <a:t>Wide tolerance Comet search (variable M+16, static C+57, static TMT labels)</a:t>
            </a:r>
          </a:p>
          <a:p>
            <a:pPr lvl="1"/>
            <a:r>
              <a:rPr lang="en-US" dirty="0"/>
              <a:t>Peak heights for reporter ions</a:t>
            </a:r>
          </a:p>
          <a:p>
            <a:pPr lvl="1"/>
            <a:r>
              <a:rPr lang="en-US" dirty="0"/>
              <a:t>Protein intensity sums of normalized “unique” PSM reporter ion intensities</a:t>
            </a:r>
          </a:p>
          <a:p>
            <a:r>
              <a:rPr lang="en-US" dirty="0"/>
              <a:t>Average protein intensity per plex used for mock reference channel</a:t>
            </a:r>
          </a:p>
          <a:p>
            <a:pPr lvl="1"/>
            <a:r>
              <a:rPr lang="en-US" dirty="0"/>
              <a:t>IRS method used to combine the 3 balanced plexes</a:t>
            </a:r>
          </a:p>
          <a:p>
            <a:endParaRPr lang="en-US" dirty="0"/>
          </a:p>
        </p:txBody>
      </p:sp>
    </p:spTree>
    <p:extLst>
      <p:ext uri="{BB962C8B-B14F-4D97-AF65-F5344CB8AC3E}">
        <p14:creationId xmlns:p14="http://schemas.microsoft.com/office/powerpoint/2010/main" val="33401157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99A40-2498-A20C-E723-8E90F7B138BF}"/>
              </a:ext>
            </a:extLst>
          </p:cNvPr>
          <p:cNvSpPr>
            <a:spLocks noGrp="1"/>
          </p:cNvSpPr>
          <p:nvPr>
            <p:ph type="title"/>
          </p:nvPr>
        </p:nvSpPr>
        <p:spPr>
          <a:xfrm>
            <a:off x="776451" y="334376"/>
            <a:ext cx="10786095" cy="1325563"/>
          </a:xfrm>
        </p:spPr>
        <p:txBody>
          <a:bodyPr/>
          <a:lstStyle/>
          <a:p>
            <a:pPr algn="ctr"/>
            <a:r>
              <a:rPr lang="en-US" b="1" dirty="0"/>
              <a:t>Explore major lens proteins to learn patterns</a:t>
            </a:r>
          </a:p>
        </p:txBody>
      </p:sp>
      <p:sp>
        <p:nvSpPr>
          <p:cNvPr id="6" name="TextBox 5">
            <a:extLst>
              <a:ext uri="{FF2B5EF4-FFF2-40B4-BE49-F238E27FC236}">
                <a16:creationId xmlns:a16="http://schemas.microsoft.com/office/drawing/2014/main" id="{DF2CD420-EBDB-F159-D633-02111DAB044B}"/>
              </a:ext>
            </a:extLst>
          </p:cNvPr>
          <p:cNvSpPr txBox="1"/>
          <p:nvPr/>
        </p:nvSpPr>
        <p:spPr>
          <a:xfrm>
            <a:off x="838200" y="1742560"/>
            <a:ext cx="10662599" cy="1938992"/>
          </a:xfrm>
          <a:prstGeom prst="rect">
            <a:avLst/>
          </a:prstGeom>
          <a:noFill/>
        </p:spPr>
        <p:txBody>
          <a:bodyPr wrap="none" rtlCol="0">
            <a:spAutoFit/>
          </a:bodyPr>
          <a:lstStyle/>
          <a:p>
            <a:pPr marL="342900" indent="-342900">
              <a:buFont typeface="Arial" panose="020B0604020202020204" pitchFamily="34" charset="0"/>
              <a:buChar char="•"/>
            </a:pPr>
            <a:r>
              <a:rPr lang="en-US" sz="2400" dirty="0"/>
              <a:t>Pick 20 well-known lens proteins (shown below)</a:t>
            </a:r>
          </a:p>
          <a:p>
            <a:pPr marL="342900" indent="-342900">
              <a:buFont typeface="Arial" panose="020B0604020202020204" pitchFamily="34" charset="0"/>
              <a:buChar char="•"/>
            </a:pPr>
            <a:r>
              <a:rPr lang="en-US" sz="2400" dirty="0"/>
              <a:t>Plot Intensities as a function of age</a:t>
            </a:r>
          </a:p>
          <a:p>
            <a:pPr marL="342900" indent="-342900">
              <a:buFont typeface="Arial" panose="020B0604020202020204" pitchFamily="34" charset="0"/>
              <a:buChar char="•"/>
            </a:pPr>
            <a:r>
              <a:rPr lang="en-US" sz="2400" dirty="0"/>
              <a:t>Plot relative intensities out of the 20 protein totals by age (like 2D-PAGE studies)</a:t>
            </a:r>
          </a:p>
          <a:p>
            <a:pPr marL="342900" indent="-342900">
              <a:buFont typeface="Arial" panose="020B0604020202020204" pitchFamily="34" charset="0"/>
              <a:buChar char="•"/>
            </a:pPr>
            <a:r>
              <a:rPr lang="en-US" sz="2400" dirty="0"/>
              <a:t>Plot intensity differences between successive ages (remove accumulated protein)</a:t>
            </a:r>
          </a:p>
          <a:p>
            <a:pPr marL="342900" indent="-342900">
              <a:buFont typeface="Arial" panose="020B0604020202020204" pitchFamily="34" charset="0"/>
              <a:buChar char="•"/>
            </a:pPr>
            <a:r>
              <a:rPr lang="en-US" sz="2400" dirty="0"/>
              <a:t>Normalize each protein versus age data to make abundance-independent scale</a:t>
            </a:r>
          </a:p>
        </p:txBody>
      </p:sp>
      <p:graphicFrame>
        <p:nvGraphicFramePr>
          <p:cNvPr id="3" name="Table 2">
            <a:extLst>
              <a:ext uri="{FF2B5EF4-FFF2-40B4-BE49-F238E27FC236}">
                <a16:creationId xmlns:a16="http://schemas.microsoft.com/office/drawing/2014/main" id="{E9D8DAA5-916A-8549-58A5-ABBFB7F0EA23}"/>
              </a:ext>
            </a:extLst>
          </p:cNvPr>
          <p:cNvGraphicFramePr>
            <a:graphicFrameLocks noGrp="1"/>
          </p:cNvGraphicFramePr>
          <p:nvPr>
            <p:extLst>
              <p:ext uri="{D42A27DB-BD31-4B8C-83A1-F6EECF244321}">
                <p14:modId xmlns:p14="http://schemas.microsoft.com/office/powerpoint/2010/main" val="4014086675"/>
              </p:ext>
            </p:extLst>
          </p:nvPr>
        </p:nvGraphicFramePr>
        <p:xfrm>
          <a:off x="2032000" y="3978138"/>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469978744"/>
                    </a:ext>
                  </a:extLst>
                </a:gridCol>
                <a:gridCol w="4064000">
                  <a:extLst>
                    <a:ext uri="{9D8B030D-6E8A-4147-A177-3AD203B41FA5}">
                      <a16:colId xmlns:a16="http://schemas.microsoft.com/office/drawing/2014/main" val="1110145173"/>
                    </a:ext>
                  </a:extLst>
                </a:gridCol>
              </a:tblGrid>
              <a:tr h="370840">
                <a:tc>
                  <a:txBody>
                    <a:bodyPr/>
                    <a:lstStyle/>
                    <a:p>
                      <a:r>
                        <a:rPr lang="en-US" dirty="0"/>
                        <a:t>Category</a:t>
                      </a:r>
                    </a:p>
                  </a:txBody>
                  <a:tcPr/>
                </a:tc>
                <a:tc>
                  <a:txBody>
                    <a:bodyPr/>
                    <a:lstStyle/>
                    <a:p>
                      <a:r>
                        <a:rPr lang="en-US" dirty="0"/>
                        <a:t>Lens Protein</a:t>
                      </a:r>
                    </a:p>
                  </a:txBody>
                  <a:tcPr/>
                </a:tc>
                <a:extLst>
                  <a:ext uri="{0D108BD9-81ED-4DB2-BD59-A6C34878D82A}">
                    <a16:rowId xmlns:a16="http://schemas.microsoft.com/office/drawing/2014/main" val="45126681"/>
                  </a:ext>
                </a:extLst>
              </a:tr>
              <a:tr h="370840">
                <a:tc>
                  <a:txBody>
                    <a:bodyPr/>
                    <a:lstStyle/>
                    <a:p>
                      <a:r>
                        <a:rPr lang="en-US" dirty="0"/>
                        <a:t>alpha crystallin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latin typeface="Symbol" pitchFamily="2" charset="2"/>
                        </a:rPr>
                        <a:t>a</a:t>
                      </a:r>
                      <a:r>
                        <a:rPr lang="en-US" sz="1800" dirty="0" err="1"/>
                        <a:t>A</a:t>
                      </a:r>
                      <a:r>
                        <a:rPr lang="en-US" sz="1800" dirty="0"/>
                        <a:t>, </a:t>
                      </a:r>
                      <a:r>
                        <a:rPr lang="en-US" sz="1800" dirty="0" err="1">
                          <a:latin typeface="Symbol" pitchFamily="2" charset="2"/>
                        </a:rPr>
                        <a:t>a</a:t>
                      </a:r>
                      <a:r>
                        <a:rPr lang="en-US" sz="1800" dirty="0" err="1"/>
                        <a:t>B</a:t>
                      </a:r>
                      <a:endParaRPr lang="en-US" sz="1800" dirty="0"/>
                    </a:p>
                  </a:txBody>
                  <a:tcPr/>
                </a:tc>
                <a:extLst>
                  <a:ext uri="{0D108BD9-81ED-4DB2-BD59-A6C34878D82A}">
                    <a16:rowId xmlns:a16="http://schemas.microsoft.com/office/drawing/2014/main" val="1768159007"/>
                  </a:ext>
                </a:extLst>
              </a:tr>
              <a:tr h="370840">
                <a:tc>
                  <a:txBody>
                    <a:bodyPr/>
                    <a:lstStyle/>
                    <a:p>
                      <a:r>
                        <a:rPr lang="en-US" dirty="0"/>
                        <a:t>beta crystallin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ymbol" pitchFamily="2" charset="2"/>
                        </a:rPr>
                        <a:t>b</a:t>
                      </a:r>
                      <a:r>
                        <a:rPr lang="en-US" dirty="0"/>
                        <a:t>A1/A3, </a:t>
                      </a:r>
                      <a:r>
                        <a:rPr lang="en-US" dirty="0">
                          <a:latin typeface="Symbol" pitchFamily="2" charset="2"/>
                        </a:rPr>
                        <a:t>b</a:t>
                      </a:r>
                      <a:r>
                        <a:rPr lang="en-US" dirty="0"/>
                        <a:t>A2, </a:t>
                      </a:r>
                      <a:r>
                        <a:rPr lang="en-US" dirty="0">
                          <a:latin typeface="Symbol" pitchFamily="2" charset="2"/>
                        </a:rPr>
                        <a:t>b</a:t>
                      </a:r>
                      <a:r>
                        <a:rPr lang="en-US" dirty="0"/>
                        <a:t>A4, </a:t>
                      </a:r>
                      <a:r>
                        <a:rPr lang="en-US" dirty="0">
                          <a:latin typeface="Symbol" pitchFamily="2" charset="2"/>
                        </a:rPr>
                        <a:t>b</a:t>
                      </a:r>
                      <a:r>
                        <a:rPr lang="en-US" dirty="0"/>
                        <a:t>B1, </a:t>
                      </a:r>
                      <a:r>
                        <a:rPr lang="en-US" dirty="0">
                          <a:latin typeface="Symbol" pitchFamily="2" charset="2"/>
                        </a:rPr>
                        <a:t>b</a:t>
                      </a:r>
                      <a:r>
                        <a:rPr lang="en-US" dirty="0"/>
                        <a:t>B2, </a:t>
                      </a:r>
                      <a:r>
                        <a:rPr lang="en-US" dirty="0">
                          <a:latin typeface="Symbol" pitchFamily="2" charset="2"/>
                        </a:rPr>
                        <a:t>b</a:t>
                      </a:r>
                      <a:r>
                        <a:rPr lang="en-US" dirty="0"/>
                        <a:t>B3</a:t>
                      </a:r>
                    </a:p>
                  </a:txBody>
                  <a:tcPr/>
                </a:tc>
                <a:extLst>
                  <a:ext uri="{0D108BD9-81ED-4DB2-BD59-A6C34878D82A}">
                    <a16:rowId xmlns:a16="http://schemas.microsoft.com/office/drawing/2014/main" val="4283574813"/>
                  </a:ext>
                </a:extLst>
              </a:tr>
              <a:tr h="370840">
                <a:tc>
                  <a:txBody>
                    <a:bodyPr/>
                    <a:lstStyle/>
                    <a:p>
                      <a:r>
                        <a:rPr lang="en-US" dirty="0"/>
                        <a:t>gamma crystallin</a:t>
                      </a:r>
                    </a:p>
                  </a:txBody>
                  <a:tcPr/>
                </a:tc>
                <a:tc>
                  <a:txBody>
                    <a:bodyPr/>
                    <a:lstStyle/>
                    <a:p>
                      <a:r>
                        <a:rPr lang="en-US" dirty="0" err="1">
                          <a:latin typeface="Symbol" pitchFamily="2" charset="2"/>
                        </a:rPr>
                        <a:t>g</a:t>
                      </a:r>
                      <a:r>
                        <a:rPr lang="en-US" dirty="0" err="1"/>
                        <a:t>A</a:t>
                      </a:r>
                      <a:r>
                        <a:rPr lang="en-US" dirty="0"/>
                        <a:t>, </a:t>
                      </a:r>
                      <a:r>
                        <a:rPr lang="en-US" dirty="0" err="1">
                          <a:latin typeface="Symbol" pitchFamily="2" charset="2"/>
                        </a:rPr>
                        <a:t>g</a:t>
                      </a:r>
                      <a:r>
                        <a:rPr lang="en-US" dirty="0" err="1"/>
                        <a:t>B</a:t>
                      </a:r>
                      <a:r>
                        <a:rPr lang="en-US" dirty="0"/>
                        <a:t>, </a:t>
                      </a:r>
                      <a:r>
                        <a:rPr lang="en-US" dirty="0" err="1">
                          <a:latin typeface="Symbol" pitchFamily="2" charset="2"/>
                        </a:rPr>
                        <a:t>g</a:t>
                      </a:r>
                      <a:r>
                        <a:rPr lang="en-US" dirty="0" err="1"/>
                        <a:t>C</a:t>
                      </a:r>
                      <a:r>
                        <a:rPr lang="en-US" dirty="0"/>
                        <a:t>, </a:t>
                      </a:r>
                      <a:r>
                        <a:rPr lang="en-US" dirty="0" err="1">
                          <a:latin typeface="Symbol" pitchFamily="2" charset="2"/>
                        </a:rPr>
                        <a:t>g</a:t>
                      </a:r>
                      <a:r>
                        <a:rPr lang="en-US" dirty="0" err="1"/>
                        <a:t>D</a:t>
                      </a:r>
                      <a:r>
                        <a:rPr lang="en-US" dirty="0"/>
                        <a:t>, </a:t>
                      </a:r>
                      <a:r>
                        <a:rPr lang="en-US" dirty="0" err="1">
                          <a:latin typeface="Symbol" pitchFamily="2" charset="2"/>
                        </a:rPr>
                        <a:t>g</a:t>
                      </a:r>
                      <a:r>
                        <a:rPr lang="en-US" dirty="0" err="1"/>
                        <a:t>E</a:t>
                      </a:r>
                      <a:r>
                        <a:rPr lang="en-US" dirty="0"/>
                        <a:t>/F</a:t>
                      </a:r>
                    </a:p>
                  </a:txBody>
                  <a:tcPr/>
                </a:tc>
                <a:extLst>
                  <a:ext uri="{0D108BD9-81ED-4DB2-BD59-A6C34878D82A}">
                    <a16:rowId xmlns:a16="http://schemas.microsoft.com/office/drawing/2014/main" val="3665840116"/>
                  </a:ext>
                </a:extLst>
              </a:tr>
              <a:tr h="370840">
                <a:tc>
                  <a:txBody>
                    <a:bodyPr/>
                    <a:lstStyle/>
                    <a:p>
                      <a:r>
                        <a:rPr lang="en-US" dirty="0"/>
                        <a:t>structural</a:t>
                      </a:r>
                    </a:p>
                  </a:txBody>
                  <a:tcPr/>
                </a:tc>
                <a:tc>
                  <a:txBody>
                    <a:bodyPr/>
                    <a:lstStyle/>
                    <a:p>
                      <a:r>
                        <a:rPr lang="en-US" dirty="0" err="1"/>
                        <a:t>filensin</a:t>
                      </a:r>
                      <a:r>
                        <a:rPr lang="en-US" dirty="0"/>
                        <a:t>, phakinin</a:t>
                      </a:r>
                    </a:p>
                  </a:txBody>
                  <a:tcPr/>
                </a:tc>
                <a:extLst>
                  <a:ext uri="{0D108BD9-81ED-4DB2-BD59-A6C34878D82A}">
                    <a16:rowId xmlns:a16="http://schemas.microsoft.com/office/drawing/2014/main" val="504728987"/>
                  </a:ext>
                </a:extLst>
              </a:tr>
              <a:tr h="370840">
                <a:tc>
                  <a:txBody>
                    <a:bodyPr/>
                    <a:lstStyle/>
                    <a:p>
                      <a:r>
                        <a:rPr lang="en-US" dirty="0"/>
                        <a:t>membrane</a:t>
                      </a:r>
                    </a:p>
                  </a:txBody>
                  <a:tcPr/>
                </a:tc>
                <a:tc>
                  <a:txBody>
                    <a:bodyPr/>
                    <a:lstStyle/>
                    <a:p>
                      <a:r>
                        <a:rPr lang="en-US" dirty="0"/>
                        <a:t>MIP, Gja8</a:t>
                      </a:r>
                    </a:p>
                  </a:txBody>
                  <a:tcPr/>
                </a:tc>
                <a:extLst>
                  <a:ext uri="{0D108BD9-81ED-4DB2-BD59-A6C34878D82A}">
                    <a16:rowId xmlns:a16="http://schemas.microsoft.com/office/drawing/2014/main" val="1016054619"/>
                  </a:ext>
                </a:extLst>
              </a:tr>
              <a:tr h="370840">
                <a:tc>
                  <a:txBody>
                    <a:bodyPr/>
                    <a:lstStyle/>
                    <a:p>
                      <a:r>
                        <a:rPr lang="en-US" dirty="0"/>
                        <a:t>other</a:t>
                      </a:r>
                    </a:p>
                  </a:txBody>
                  <a:tcPr/>
                </a:tc>
                <a:tc>
                  <a:txBody>
                    <a:bodyPr/>
                    <a:lstStyle/>
                    <a:p>
                      <a:r>
                        <a:rPr lang="en-US" dirty="0"/>
                        <a:t>FABP</a:t>
                      </a:r>
                    </a:p>
                  </a:txBody>
                  <a:tcPr/>
                </a:tc>
                <a:extLst>
                  <a:ext uri="{0D108BD9-81ED-4DB2-BD59-A6C34878D82A}">
                    <a16:rowId xmlns:a16="http://schemas.microsoft.com/office/drawing/2014/main" val="2198111304"/>
                  </a:ext>
                </a:extLst>
              </a:tr>
            </a:tbl>
          </a:graphicData>
        </a:graphic>
      </p:graphicFrame>
    </p:spTree>
    <p:extLst>
      <p:ext uri="{BB962C8B-B14F-4D97-AF65-F5344CB8AC3E}">
        <p14:creationId xmlns:p14="http://schemas.microsoft.com/office/powerpoint/2010/main" val="22238421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89AA7-AF32-9664-B0A2-9E04B0C09D00}"/>
              </a:ext>
            </a:extLst>
          </p:cNvPr>
          <p:cNvSpPr>
            <a:spLocks noGrp="1"/>
          </p:cNvSpPr>
          <p:nvPr>
            <p:ph type="title"/>
          </p:nvPr>
        </p:nvSpPr>
        <p:spPr/>
        <p:txBody>
          <a:bodyPr/>
          <a:lstStyle/>
          <a:p>
            <a:pPr algn="ctr"/>
            <a:r>
              <a:rPr lang="en-US" b="1" dirty="0"/>
              <a:t>20 mouse lens protein exploration</a:t>
            </a:r>
          </a:p>
        </p:txBody>
      </p:sp>
      <p:sp>
        <p:nvSpPr>
          <p:cNvPr id="3" name="Content Placeholder 2">
            <a:extLst>
              <a:ext uri="{FF2B5EF4-FFF2-40B4-BE49-F238E27FC236}">
                <a16:creationId xmlns:a16="http://schemas.microsoft.com/office/drawing/2014/main" id="{B06BE864-D0E8-A9A4-D147-42DDED8918E8}"/>
              </a:ext>
            </a:extLst>
          </p:cNvPr>
          <p:cNvSpPr>
            <a:spLocks noGrp="1"/>
          </p:cNvSpPr>
          <p:nvPr>
            <p:ph idx="1"/>
          </p:nvPr>
        </p:nvSpPr>
        <p:spPr>
          <a:xfrm>
            <a:off x="1772238" y="1772635"/>
            <a:ext cx="9581561" cy="609926"/>
          </a:xfrm>
        </p:spPr>
        <p:txBody>
          <a:bodyPr>
            <a:normAutofit fontScale="70000" lnSpcReduction="20000"/>
          </a:bodyPr>
          <a:lstStyle/>
          <a:p>
            <a:r>
              <a:rPr lang="en-US" sz="2400" dirty="0"/>
              <a:t>Total crystallin abundance is nearly linear with age (after TMM)</a:t>
            </a:r>
          </a:p>
          <a:p>
            <a:r>
              <a:rPr lang="en-US" sz="2400" dirty="0"/>
              <a:t>Small adjustments (mostly P0) result in linear trend (the reference pattern for major lens proteins)</a:t>
            </a:r>
          </a:p>
        </p:txBody>
      </p:sp>
      <p:pic>
        <p:nvPicPr>
          <p:cNvPr id="4" name="Picture 3">
            <a:extLst>
              <a:ext uri="{FF2B5EF4-FFF2-40B4-BE49-F238E27FC236}">
                <a16:creationId xmlns:a16="http://schemas.microsoft.com/office/drawing/2014/main" id="{DBCC649B-14F9-74B1-7471-E2B1B5852BE9}"/>
              </a:ext>
            </a:extLst>
          </p:cNvPr>
          <p:cNvPicPr>
            <a:picLocks noChangeAspect="1"/>
          </p:cNvPicPr>
          <p:nvPr/>
        </p:nvPicPr>
        <p:blipFill>
          <a:blip r:embed="rId2"/>
          <a:stretch>
            <a:fillRect/>
          </a:stretch>
        </p:blipFill>
        <p:spPr>
          <a:xfrm>
            <a:off x="3042920" y="2595810"/>
            <a:ext cx="6106160" cy="4064000"/>
          </a:xfrm>
          <a:prstGeom prst="rect">
            <a:avLst/>
          </a:prstGeom>
        </p:spPr>
      </p:pic>
    </p:spTree>
    <p:extLst>
      <p:ext uri="{BB962C8B-B14F-4D97-AF65-F5344CB8AC3E}">
        <p14:creationId xmlns:p14="http://schemas.microsoft.com/office/powerpoint/2010/main" val="42867163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496CAE-D6E5-9262-B054-3FDDEED284F9}"/>
              </a:ext>
            </a:extLst>
          </p:cNvPr>
          <p:cNvSpPr>
            <a:spLocks noGrp="1"/>
          </p:cNvSpPr>
          <p:nvPr>
            <p:ph type="title"/>
          </p:nvPr>
        </p:nvSpPr>
        <p:spPr>
          <a:xfrm>
            <a:off x="838200" y="365125"/>
            <a:ext cx="10515600" cy="945201"/>
          </a:xfrm>
        </p:spPr>
        <p:txBody>
          <a:bodyPr/>
          <a:lstStyle/>
          <a:p>
            <a:pPr algn="ctr"/>
            <a:r>
              <a:rPr lang="en-US" b="1" dirty="0"/>
              <a:t>4 proteins have different pattern</a:t>
            </a:r>
          </a:p>
        </p:txBody>
      </p:sp>
      <p:pic>
        <p:nvPicPr>
          <p:cNvPr id="5" name="Picture 4">
            <a:extLst>
              <a:ext uri="{FF2B5EF4-FFF2-40B4-BE49-F238E27FC236}">
                <a16:creationId xmlns:a16="http://schemas.microsoft.com/office/drawing/2014/main" id="{0FA7E218-3BA5-DD91-0399-CBB2F4BB2447}"/>
              </a:ext>
            </a:extLst>
          </p:cNvPr>
          <p:cNvPicPr>
            <a:picLocks noChangeAspect="1"/>
          </p:cNvPicPr>
          <p:nvPr/>
        </p:nvPicPr>
        <p:blipFill>
          <a:blip r:embed="rId2"/>
          <a:stretch>
            <a:fillRect/>
          </a:stretch>
        </p:blipFill>
        <p:spPr>
          <a:xfrm>
            <a:off x="75416" y="1615747"/>
            <a:ext cx="6205220" cy="4427220"/>
          </a:xfrm>
          <a:prstGeom prst="rect">
            <a:avLst/>
          </a:prstGeom>
        </p:spPr>
      </p:pic>
      <p:pic>
        <p:nvPicPr>
          <p:cNvPr id="6" name="Picture 5">
            <a:extLst>
              <a:ext uri="{FF2B5EF4-FFF2-40B4-BE49-F238E27FC236}">
                <a16:creationId xmlns:a16="http://schemas.microsoft.com/office/drawing/2014/main" id="{C403F2E7-6352-817E-38F5-AE00B0719189}"/>
              </a:ext>
            </a:extLst>
          </p:cNvPr>
          <p:cNvPicPr>
            <a:picLocks noChangeAspect="1"/>
          </p:cNvPicPr>
          <p:nvPr/>
        </p:nvPicPr>
        <p:blipFill>
          <a:blip r:embed="rId3"/>
          <a:stretch>
            <a:fillRect/>
          </a:stretch>
        </p:blipFill>
        <p:spPr>
          <a:xfrm>
            <a:off x="6014524" y="1615747"/>
            <a:ext cx="6196330" cy="4427220"/>
          </a:xfrm>
          <a:prstGeom prst="rect">
            <a:avLst/>
          </a:prstGeom>
        </p:spPr>
      </p:pic>
      <p:sp>
        <p:nvSpPr>
          <p:cNvPr id="7" name="TextBox 6">
            <a:extLst>
              <a:ext uri="{FF2B5EF4-FFF2-40B4-BE49-F238E27FC236}">
                <a16:creationId xmlns:a16="http://schemas.microsoft.com/office/drawing/2014/main" id="{DC2E6B5B-BD02-6432-B9C7-66F8A9481C29}"/>
              </a:ext>
            </a:extLst>
          </p:cNvPr>
          <p:cNvSpPr txBox="1"/>
          <p:nvPr/>
        </p:nvSpPr>
        <p:spPr>
          <a:xfrm>
            <a:off x="1216074" y="6188969"/>
            <a:ext cx="9759852" cy="461665"/>
          </a:xfrm>
          <a:prstGeom prst="rect">
            <a:avLst/>
          </a:prstGeom>
          <a:noFill/>
        </p:spPr>
        <p:txBody>
          <a:bodyPr wrap="none" rtlCol="0">
            <a:spAutoFit/>
          </a:bodyPr>
          <a:lstStyle/>
          <a:p>
            <a:pPr algn="ctr"/>
            <a:r>
              <a:rPr lang="en-US" sz="2400" dirty="0"/>
              <a:t>alpha B, beta B2, gamma S, and FABP have increased expression at later ages</a:t>
            </a:r>
          </a:p>
        </p:txBody>
      </p:sp>
      <p:sp>
        <p:nvSpPr>
          <p:cNvPr id="8" name="TextBox 7">
            <a:extLst>
              <a:ext uri="{FF2B5EF4-FFF2-40B4-BE49-F238E27FC236}">
                <a16:creationId xmlns:a16="http://schemas.microsoft.com/office/drawing/2014/main" id="{EFB2E077-627A-D7B0-1178-CC543D135E81}"/>
              </a:ext>
            </a:extLst>
          </p:cNvPr>
          <p:cNvSpPr txBox="1"/>
          <p:nvPr/>
        </p:nvSpPr>
        <p:spPr>
          <a:xfrm>
            <a:off x="11651037" y="3826514"/>
            <a:ext cx="548548" cy="369332"/>
          </a:xfrm>
          <a:prstGeom prst="rect">
            <a:avLst/>
          </a:prstGeom>
          <a:noFill/>
        </p:spPr>
        <p:txBody>
          <a:bodyPr wrap="none" rtlCol="0">
            <a:spAutoFit/>
          </a:bodyPr>
          <a:lstStyle/>
          <a:p>
            <a:r>
              <a:rPr lang="en-US" dirty="0">
                <a:latin typeface="Symbol" pitchFamily="2" charset="2"/>
              </a:rPr>
              <a:t>b</a:t>
            </a:r>
            <a:r>
              <a:rPr lang="en-US" dirty="0"/>
              <a:t>B2</a:t>
            </a:r>
          </a:p>
        </p:txBody>
      </p:sp>
      <p:sp>
        <p:nvSpPr>
          <p:cNvPr id="9" name="TextBox 8">
            <a:extLst>
              <a:ext uri="{FF2B5EF4-FFF2-40B4-BE49-F238E27FC236}">
                <a16:creationId xmlns:a16="http://schemas.microsoft.com/office/drawing/2014/main" id="{4919F8D5-9412-9772-BEEC-648315D59AE2}"/>
              </a:ext>
            </a:extLst>
          </p:cNvPr>
          <p:cNvSpPr txBox="1"/>
          <p:nvPr/>
        </p:nvSpPr>
        <p:spPr>
          <a:xfrm>
            <a:off x="11651037" y="3577770"/>
            <a:ext cx="455574" cy="369332"/>
          </a:xfrm>
          <a:prstGeom prst="rect">
            <a:avLst/>
          </a:prstGeom>
          <a:noFill/>
        </p:spPr>
        <p:txBody>
          <a:bodyPr wrap="none" rtlCol="0">
            <a:spAutoFit/>
          </a:bodyPr>
          <a:lstStyle/>
          <a:p>
            <a:r>
              <a:rPr lang="en-US" dirty="0" err="1">
                <a:latin typeface="Symbol" pitchFamily="2" charset="2"/>
              </a:rPr>
              <a:t>a</a:t>
            </a:r>
            <a:r>
              <a:rPr lang="en-US" dirty="0" err="1"/>
              <a:t>B</a:t>
            </a:r>
            <a:endParaRPr lang="en-US" dirty="0"/>
          </a:p>
        </p:txBody>
      </p:sp>
      <p:sp>
        <p:nvSpPr>
          <p:cNvPr id="10" name="TextBox 9">
            <a:extLst>
              <a:ext uri="{FF2B5EF4-FFF2-40B4-BE49-F238E27FC236}">
                <a16:creationId xmlns:a16="http://schemas.microsoft.com/office/drawing/2014/main" id="{06C5192A-D391-9336-E320-5E393E9F9A60}"/>
              </a:ext>
            </a:extLst>
          </p:cNvPr>
          <p:cNvSpPr txBox="1"/>
          <p:nvPr/>
        </p:nvSpPr>
        <p:spPr>
          <a:xfrm>
            <a:off x="11651037" y="4300207"/>
            <a:ext cx="385042" cy="369332"/>
          </a:xfrm>
          <a:prstGeom prst="rect">
            <a:avLst/>
          </a:prstGeom>
          <a:noFill/>
        </p:spPr>
        <p:txBody>
          <a:bodyPr wrap="none" rtlCol="0">
            <a:spAutoFit/>
          </a:bodyPr>
          <a:lstStyle/>
          <a:p>
            <a:r>
              <a:rPr lang="en-US" dirty="0" err="1">
                <a:latin typeface="Symbol" pitchFamily="2" charset="2"/>
              </a:rPr>
              <a:t>g</a:t>
            </a:r>
            <a:r>
              <a:rPr lang="en-US" dirty="0" err="1"/>
              <a:t>S</a:t>
            </a:r>
            <a:endParaRPr lang="en-US" dirty="0"/>
          </a:p>
        </p:txBody>
      </p:sp>
      <p:sp>
        <p:nvSpPr>
          <p:cNvPr id="11" name="TextBox 10">
            <a:extLst>
              <a:ext uri="{FF2B5EF4-FFF2-40B4-BE49-F238E27FC236}">
                <a16:creationId xmlns:a16="http://schemas.microsoft.com/office/drawing/2014/main" id="{FA27B30C-78B2-5DF8-52EF-58F09731DCDD}"/>
              </a:ext>
            </a:extLst>
          </p:cNvPr>
          <p:cNvSpPr txBox="1"/>
          <p:nvPr/>
        </p:nvSpPr>
        <p:spPr>
          <a:xfrm>
            <a:off x="11651037" y="4783925"/>
            <a:ext cx="604333" cy="338554"/>
          </a:xfrm>
          <a:prstGeom prst="rect">
            <a:avLst/>
          </a:prstGeom>
          <a:noFill/>
        </p:spPr>
        <p:txBody>
          <a:bodyPr wrap="none" rtlCol="0">
            <a:spAutoFit/>
          </a:bodyPr>
          <a:lstStyle/>
          <a:p>
            <a:r>
              <a:rPr lang="en-US" sz="1600" dirty="0"/>
              <a:t>FABP</a:t>
            </a:r>
          </a:p>
        </p:txBody>
      </p:sp>
    </p:spTree>
    <p:extLst>
      <p:ext uri="{BB962C8B-B14F-4D97-AF65-F5344CB8AC3E}">
        <p14:creationId xmlns:p14="http://schemas.microsoft.com/office/powerpoint/2010/main" val="4987260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FC9B6-935C-E0DD-7801-17076DD27EB4}"/>
              </a:ext>
            </a:extLst>
          </p:cNvPr>
          <p:cNvSpPr>
            <a:spLocks noGrp="1"/>
          </p:cNvSpPr>
          <p:nvPr>
            <p:ph type="title"/>
          </p:nvPr>
        </p:nvSpPr>
        <p:spPr/>
        <p:txBody>
          <a:bodyPr>
            <a:normAutofit/>
          </a:bodyPr>
          <a:lstStyle/>
          <a:p>
            <a:pPr algn="ctr"/>
            <a:r>
              <a:rPr lang="en-US" sz="4000" b="1" dirty="0"/>
              <a:t>Abundances as fractions (%) of 20-protein total</a:t>
            </a:r>
          </a:p>
        </p:txBody>
      </p:sp>
      <p:pic>
        <p:nvPicPr>
          <p:cNvPr id="3" name="Picture 2">
            <a:extLst>
              <a:ext uri="{FF2B5EF4-FFF2-40B4-BE49-F238E27FC236}">
                <a16:creationId xmlns:a16="http://schemas.microsoft.com/office/drawing/2014/main" id="{5EAD7236-5936-AAAD-3694-52A89B2758AB}"/>
              </a:ext>
            </a:extLst>
          </p:cNvPr>
          <p:cNvPicPr>
            <a:picLocks noChangeAspect="1"/>
          </p:cNvPicPr>
          <p:nvPr/>
        </p:nvPicPr>
        <p:blipFill>
          <a:blip r:embed="rId2"/>
          <a:stretch>
            <a:fillRect/>
          </a:stretch>
        </p:blipFill>
        <p:spPr>
          <a:xfrm>
            <a:off x="2585720" y="1690688"/>
            <a:ext cx="7020560" cy="5069840"/>
          </a:xfrm>
          <a:prstGeom prst="rect">
            <a:avLst/>
          </a:prstGeom>
        </p:spPr>
      </p:pic>
      <p:sp>
        <p:nvSpPr>
          <p:cNvPr id="4" name="TextBox 3">
            <a:extLst>
              <a:ext uri="{FF2B5EF4-FFF2-40B4-BE49-F238E27FC236}">
                <a16:creationId xmlns:a16="http://schemas.microsoft.com/office/drawing/2014/main" id="{18858718-3512-BB0F-8D7F-75FFDA7FA3C1}"/>
              </a:ext>
            </a:extLst>
          </p:cNvPr>
          <p:cNvSpPr txBox="1"/>
          <p:nvPr/>
        </p:nvSpPr>
        <p:spPr>
          <a:xfrm>
            <a:off x="9044471" y="4982646"/>
            <a:ext cx="548548" cy="369332"/>
          </a:xfrm>
          <a:prstGeom prst="rect">
            <a:avLst/>
          </a:prstGeom>
          <a:noFill/>
        </p:spPr>
        <p:txBody>
          <a:bodyPr wrap="none" rtlCol="0">
            <a:spAutoFit/>
          </a:bodyPr>
          <a:lstStyle/>
          <a:p>
            <a:r>
              <a:rPr lang="en-US" dirty="0">
                <a:latin typeface="Symbol" pitchFamily="2" charset="2"/>
              </a:rPr>
              <a:t>b</a:t>
            </a:r>
            <a:r>
              <a:rPr lang="en-US" dirty="0"/>
              <a:t>B2</a:t>
            </a:r>
          </a:p>
        </p:txBody>
      </p:sp>
      <p:sp>
        <p:nvSpPr>
          <p:cNvPr id="5" name="TextBox 4">
            <a:extLst>
              <a:ext uri="{FF2B5EF4-FFF2-40B4-BE49-F238E27FC236}">
                <a16:creationId xmlns:a16="http://schemas.microsoft.com/office/drawing/2014/main" id="{AA9F04B7-FD3A-DBF2-86AA-83FC6C3D7DA9}"/>
              </a:ext>
            </a:extLst>
          </p:cNvPr>
          <p:cNvSpPr txBox="1"/>
          <p:nvPr/>
        </p:nvSpPr>
        <p:spPr>
          <a:xfrm>
            <a:off x="9044471" y="4744408"/>
            <a:ext cx="455574" cy="369332"/>
          </a:xfrm>
          <a:prstGeom prst="rect">
            <a:avLst/>
          </a:prstGeom>
          <a:noFill/>
        </p:spPr>
        <p:txBody>
          <a:bodyPr wrap="none" rtlCol="0">
            <a:spAutoFit/>
          </a:bodyPr>
          <a:lstStyle/>
          <a:p>
            <a:r>
              <a:rPr lang="en-US" dirty="0" err="1">
                <a:latin typeface="Symbol" pitchFamily="2" charset="2"/>
              </a:rPr>
              <a:t>a</a:t>
            </a:r>
            <a:r>
              <a:rPr lang="en-US" dirty="0" err="1"/>
              <a:t>B</a:t>
            </a:r>
            <a:endParaRPr lang="en-US" dirty="0"/>
          </a:p>
        </p:txBody>
      </p:sp>
      <p:sp>
        <p:nvSpPr>
          <p:cNvPr id="6" name="TextBox 5">
            <a:extLst>
              <a:ext uri="{FF2B5EF4-FFF2-40B4-BE49-F238E27FC236}">
                <a16:creationId xmlns:a16="http://schemas.microsoft.com/office/drawing/2014/main" id="{624BB3B0-237B-D6B5-A1FC-1779F9DD4CAD}"/>
              </a:ext>
            </a:extLst>
          </p:cNvPr>
          <p:cNvSpPr txBox="1"/>
          <p:nvPr/>
        </p:nvSpPr>
        <p:spPr>
          <a:xfrm>
            <a:off x="9044471" y="5225112"/>
            <a:ext cx="654218" cy="646331"/>
          </a:xfrm>
          <a:prstGeom prst="rect">
            <a:avLst/>
          </a:prstGeom>
          <a:noFill/>
        </p:spPr>
        <p:txBody>
          <a:bodyPr wrap="none" rtlCol="0">
            <a:spAutoFit/>
          </a:bodyPr>
          <a:lstStyle/>
          <a:p>
            <a:r>
              <a:rPr lang="en-US" dirty="0" err="1">
                <a:latin typeface="Symbol" pitchFamily="2" charset="2"/>
              </a:rPr>
              <a:t>g</a:t>
            </a:r>
            <a:r>
              <a:rPr lang="en-US" dirty="0" err="1"/>
              <a:t>S</a:t>
            </a:r>
            <a:br>
              <a:rPr lang="en-US" dirty="0"/>
            </a:br>
            <a:r>
              <a:rPr lang="en-US" dirty="0"/>
              <a:t>FABP</a:t>
            </a:r>
          </a:p>
        </p:txBody>
      </p:sp>
    </p:spTree>
    <p:extLst>
      <p:ext uri="{BB962C8B-B14F-4D97-AF65-F5344CB8AC3E}">
        <p14:creationId xmlns:p14="http://schemas.microsoft.com/office/powerpoint/2010/main" val="26726798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DD9C0-0765-1763-1811-5C825918AE2B}"/>
              </a:ext>
            </a:extLst>
          </p:cNvPr>
          <p:cNvSpPr>
            <a:spLocks noGrp="1"/>
          </p:cNvSpPr>
          <p:nvPr>
            <p:ph type="title"/>
          </p:nvPr>
        </p:nvSpPr>
        <p:spPr>
          <a:xfrm>
            <a:off x="461913" y="374552"/>
            <a:ext cx="11227324" cy="1325563"/>
          </a:xfrm>
        </p:spPr>
        <p:txBody>
          <a:bodyPr>
            <a:normAutofit/>
          </a:bodyPr>
          <a:lstStyle/>
          <a:p>
            <a:pPr algn="ctr"/>
            <a:r>
              <a:rPr lang="en-US" sz="4000" b="1" dirty="0"/>
              <a:t>Lens has no protein turnover – compute differences</a:t>
            </a:r>
          </a:p>
        </p:txBody>
      </p:sp>
      <p:pic>
        <p:nvPicPr>
          <p:cNvPr id="3" name="Picture 2">
            <a:extLst>
              <a:ext uri="{FF2B5EF4-FFF2-40B4-BE49-F238E27FC236}">
                <a16:creationId xmlns:a16="http://schemas.microsoft.com/office/drawing/2014/main" id="{14CCBBFC-D784-40A0-36C9-20285CA1C361}"/>
              </a:ext>
            </a:extLst>
          </p:cNvPr>
          <p:cNvPicPr>
            <a:picLocks noChangeAspect="1"/>
          </p:cNvPicPr>
          <p:nvPr/>
        </p:nvPicPr>
        <p:blipFill>
          <a:blip r:embed="rId2"/>
          <a:stretch>
            <a:fillRect/>
          </a:stretch>
        </p:blipFill>
        <p:spPr>
          <a:xfrm>
            <a:off x="2301240" y="1770772"/>
            <a:ext cx="7589520" cy="5049520"/>
          </a:xfrm>
          <a:prstGeom prst="rect">
            <a:avLst/>
          </a:prstGeom>
        </p:spPr>
      </p:pic>
      <p:sp>
        <p:nvSpPr>
          <p:cNvPr id="4" name="TextBox 3">
            <a:extLst>
              <a:ext uri="{FF2B5EF4-FFF2-40B4-BE49-F238E27FC236}">
                <a16:creationId xmlns:a16="http://schemas.microsoft.com/office/drawing/2014/main" id="{00E5ED73-2B6D-DA20-DA2D-E5AF87297526}"/>
              </a:ext>
            </a:extLst>
          </p:cNvPr>
          <p:cNvSpPr txBox="1"/>
          <p:nvPr/>
        </p:nvSpPr>
        <p:spPr>
          <a:xfrm>
            <a:off x="9139622" y="3510455"/>
            <a:ext cx="548548" cy="369332"/>
          </a:xfrm>
          <a:prstGeom prst="rect">
            <a:avLst/>
          </a:prstGeom>
          <a:noFill/>
        </p:spPr>
        <p:txBody>
          <a:bodyPr wrap="none" rtlCol="0">
            <a:spAutoFit/>
          </a:bodyPr>
          <a:lstStyle/>
          <a:p>
            <a:r>
              <a:rPr lang="en-US" dirty="0">
                <a:latin typeface="Symbol" pitchFamily="2" charset="2"/>
              </a:rPr>
              <a:t>b</a:t>
            </a:r>
            <a:r>
              <a:rPr lang="en-US" dirty="0"/>
              <a:t>B2</a:t>
            </a:r>
          </a:p>
        </p:txBody>
      </p:sp>
      <p:sp>
        <p:nvSpPr>
          <p:cNvPr id="5" name="TextBox 4">
            <a:extLst>
              <a:ext uri="{FF2B5EF4-FFF2-40B4-BE49-F238E27FC236}">
                <a16:creationId xmlns:a16="http://schemas.microsoft.com/office/drawing/2014/main" id="{70CDDA06-4302-EA63-B98C-982EE5A48023}"/>
              </a:ext>
            </a:extLst>
          </p:cNvPr>
          <p:cNvSpPr txBox="1"/>
          <p:nvPr/>
        </p:nvSpPr>
        <p:spPr>
          <a:xfrm>
            <a:off x="9232596" y="4295532"/>
            <a:ext cx="455574" cy="369332"/>
          </a:xfrm>
          <a:prstGeom prst="rect">
            <a:avLst/>
          </a:prstGeom>
          <a:noFill/>
        </p:spPr>
        <p:txBody>
          <a:bodyPr wrap="none" rtlCol="0">
            <a:spAutoFit/>
          </a:bodyPr>
          <a:lstStyle/>
          <a:p>
            <a:r>
              <a:rPr lang="en-US" dirty="0" err="1">
                <a:latin typeface="Symbol" pitchFamily="2" charset="2"/>
              </a:rPr>
              <a:t>a</a:t>
            </a:r>
            <a:r>
              <a:rPr lang="en-US" dirty="0" err="1"/>
              <a:t>B</a:t>
            </a:r>
            <a:endParaRPr lang="en-US" dirty="0"/>
          </a:p>
        </p:txBody>
      </p:sp>
      <p:sp>
        <p:nvSpPr>
          <p:cNvPr id="6" name="TextBox 5">
            <a:extLst>
              <a:ext uri="{FF2B5EF4-FFF2-40B4-BE49-F238E27FC236}">
                <a16:creationId xmlns:a16="http://schemas.microsoft.com/office/drawing/2014/main" id="{FA5798CA-1EB8-8570-11D2-A72E389A9FA0}"/>
              </a:ext>
            </a:extLst>
          </p:cNvPr>
          <p:cNvSpPr txBox="1"/>
          <p:nvPr/>
        </p:nvSpPr>
        <p:spPr>
          <a:xfrm>
            <a:off x="9267862" y="4609190"/>
            <a:ext cx="385042" cy="369332"/>
          </a:xfrm>
          <a:prstGeom prst="rect">
            <a:avLst/>
          </a:prstGeom>
          <a:noFill/>
        </p:spPr>
        <p:txBody>
          <a:bodyPr wrap="none" rtlCol="0">
            <a:spAutoFit/>
          </a:bodyPr>
          <a:lstStyle/>
          <a:p>
            <a:r>
              <a:rPr lang="en-US" dirty="0" err="1">
                <a:latin typeface="Symbol" pitchFamily="2" charset="2"/>
              </a:rPr>
              <a:t>g</a:t>
            </a:r>
            <a:r>
              <a:rPr lang="en-US" dirty="0" err="1"/>
              <a:t>S</a:t>
            </a:r>
            <a:endParaRPr lang="en-US" dirty="0"/>
          </a:p>
        </p:txBody>
      </p:sp>
    </p:spTree>
    <p:extLst>
      <p:ext uri="{BB962C8B-B14F-4D97-AF65-F5344CB8AC3E}">
        <p14:creationId xmlns:p14="http://schemas.microsoft.com/office/powerpoint/2010/main" val="13100316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47A76-01DE-2EB4-D342-AFBA4D1081CD}"/>
              </a:ext>
            </a:extLst>
          </p:cNvPr>
          <p:cNvSpPr>
            <a:spLocks noGrp="1"/>
          </p:cNvSpPr>
          <p:nvPr>
            <p:ph type="title"/>
          </p:nvPr>
        </p:nvSpPr>
        <p:spPr/>
        <p:txBody>
          <a:bodyPr>
            <a:normAutofit/>
          </a:bodyPr>
          <a:lstStyle/>
          <a:p>
            <a:pPr algn="ctr"/>
            <a:r>
              <a:rPr lang="en-US" b="1" dirty="0"/>
              <a:t>Normalized intensities are useful </a:t>
            </a:r>
            <a:br>
              <a:rPr lang="en-US" sz="4000" b="1" dirty="0"/>
            </a:br>
            <a:r>
              <a:rPr lang="en-US" sz="3600" b="1" dirty="0"/>
              <a:t>(scaled by protein median) </a:t>
            </a:r>
          </a:p>
        </p:txBody>
      </p:sp>
      <p:pic>
        <p:nvPicPr>
          <p:cNvPr id="5" name="Picture 4">
            <a:extLst>
              <a:ext uri="{FF2B5EF4-FFF2-40B4-BE49-F238E27FC236}">
                <a16:creationId xmlns:a16="http://schemas.microsoft.com/office/drawing/2014/main" id="{62AE5558-FA09-955B-F3CA-88B23F6E5AF5}"/>
              </a:ext>
            </a:extLst>
          </p:cNvPr>
          <p:cNvPicPr>
            <a:picLocks noChangeAspect="1"/>
          </p:cNvPicPr>
          <p:nvPr/>
        </p:nvPicPr>
        <p:blipFill>
          <a:blip r:embed="rId3"/>
          <a:stretch>
            <a:fillRect/>
          </a:stretch>
        </p:blipFill>
        <p:spPr>
          <a:xfrm>
            <a:off x="1081087" y="1839426"/>
            <a:ext cx="10029825" cy="4905375"/>
          </a:xfrm>
          <a:prstGeom prst="rect">
            <a:avLst/>
          </a:prstGeom>
        </p:spPr>
      </p:pic>
      <p:sp>
        <p:nvSpPr>
          <p:cNvPr id="22" name="TextBox 21">
            <a:extLst>
              <a:ext uri="{FF2B5EF4-FFF2-40B4-BE49-F238E27FC236}">
                <a16:creationId xmlns:a16="http://schemas.microsoft.com/office/drawing/2014/main" id="{A621DE72-80DF-BE41-BFF7-EAFAB9939BE7}"/>
              </a:ext>
            </a:extLst>
          </p:cNvPr>
          <p:cNvSpPr txBox="1"/>
          <p:nvPr/>
        </p:nvSpPr>
        <p:spPr>
          <a:xfrm>
            <a:off x="2385849" y="4267200"/>
            <a:ext cx="1313308" cy="369332"/>
          </a:xfrm>
          <a:prstGeom prst="rect">
            <a:avLst/>
          </a:prstGeom>
          <a:noFill/>
        </p:spPr>
        <p:txBody>
          <a:bodyPr wrap="none" rtlCol="0">
            <a:spAutoFit/>
          </a:bodyPr>
          <a:lstStyle/>
          <a:p>
            <a:r>
              <a:rPr lang="en-US" dirty="0"/>
              <a:t>lens pattern</a:t>
            </a:r>
          </a:p>
        </p:txBody>
      </p:sp>
      <p:cxnSp>
        <p:nvCxnSpPr>
          <p:cNvPr id="24" name="Straight Arrow Connector 23">
            <a:extLst>
              <a:ext uri="{FF2B5EF4-FFF2-40B4-BE49-F238E27FC236}">
                <a16:creationId xmlns:a16="http://schemas.microsoft.com/office/drawing/2014/main" id="{9E97F311-6DC2-AE18-1F3E-FDBF33525836}"/>
              </a:ext>
            </a:extLst>
          </p:cNvPr>
          <p:cNvCxnSpPr/>
          <p:nvPr/>
        </p:nvCxnSpPr>
        <p:spPr>
          <a:xfrm flipH="1">
            <a:off x="2196662" y="4635062"/>
            <a:ext cx="336331" cy="3573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823F886-F19D-6798-FBB7-731A6AA05E3F}"/>
              </a:ext>
            </a:extLst>
          </p:cNvPr>
          <p:cNvCxnSpPr>
            <a:cxnSpLocks/>
          </p:cNvCxnSpPr>
          <p:nvPr/>
        </p:nvCxnSpPr>
        <p:spPr>
          <a:xfrm flipH="1">
            <a:off x="2568600" y="4641787"/>
            <a:ext cx="170524" cy="3611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87D0517-2294-4050-5E7E-F2653514FAB7}"/>
              </a:ext>
            </a:extLst>
          </p:cNvPr>
          <p:cNvCxnSpPr/>
          <p:nvPr/>
        </p:nvCxnSpPr>
        <p:spPr>
          <a:xfrm flipH="1">
            <a:off x="2970351" y="4635062"/>
            <a:ext cx="94594" cy="3693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AC4D3A5-564A-F593-CD38-30D8B0C7BE39}"/>
              </a:ext>
            </a:extLst>
          </p:cNvPr>
          <p:cNvCxnSpPr>
            <a:cxnSpLocks/>
          </p:cNvCxnSpPr>
          <p:nvPr/>
        </p:nvCxnSpPr>
        <p:spPr>
          <a:xfrm>
            <a:off x="3384331" y="4645572"/>
            <a:ext cx="0" cy="3468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986FCB7-626D-34F7-DEC3-A02BDDD18974}"/>
              </a:ext>
            </a:extLst>
          </p:cNvPr>
          <p:cNvCxnSpPr>
            <a:cxnSpLocks/>
          </p:cNvCxnSpPr>
          <p:nvPr/>
        </p:nvCxnSpPr>
        <p:spPr>
          <a:xfrm>
            <a:off x="3615559" y="4635062"/>
            <a:ext cx="179854" cy="3573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187DC21-0173-4F68-E1EA-DA7AB9C9ACFC}"/>
              </a:ext>
            </a:extLst>
          </p:cNvPr>
          <p:cNvSpPr txBox="1"/>
          <p:nvPr/>
        </p:nvSpPr>
        <p:spPr>
          <a:xfrm>
            <a:off x="6216869" y="4265730"/>
            <a:ext cx="1313308" cy="369332"/>
          </a:xfrm>
          <a:prstGeom prst="rect">
            <a:avLst/>
          </a:prstGeom>
          <a:noFill/>
        </p:spPr>
        <p:txBody>
          <a:bodyPr wrap="none" rtlCol="0">
            <a:spAutoFit/>
          </a:bodyPr>
          <a:lstStyle/>
          <a:p>
            <a:r>
              <a:rPr lang="en-US" dirty="0"/>
              <a:t>lens pattern</a:t>
            </a:r>
          </a:p>
        </p:txBody>
      </p:sp>
      <p:cxnSp>
        <p:nvCxnSpPr>
          <p:cNvPr id="39" name="Straight Arrow Connector 38">
            <a:extLst>
              <a:ext uri="{FF2B5EF4-FFF2-40B4-BE49-F238E27FC236}">
                <a16:creationId xmlns:a16="http://schemas.microsoft.com/office/drawing/2014/main" id="{4FA8BAFA-D5AB-013C-85A4-ACA5CDAA8CAB}"/>
              </a:ext>
            </a:extLst>
          </p:cNvPr>
          <p:cNvCxnSpPr>
            <a:cxnSpLocks/>
          </p:cNvCxnSpPr>
          <p:nvPr/>
        </p:nvCxnSpPr>
        <p:spPr>
          <a:xfrm flipH="1">
            <a:off x="6362985" y="4635062"/>
            <a:ext cx="256719" cy="3573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78A155D-077B-4CDA-9092-BAB57D7AB34B}"/>
              </a:ext>
            </a:extLst>
          </p:cNvPr>
          <p:cNvCxnSpPr>
            <a:cxnSpLocks/>
          </p:cNvCxnSpPr>
          <p:nvPr/>
        </p:nvCxnSpPr>
        <p:spPr>
          <a:xfrm flipH="1">
            <a:off x="6765820" y="4645572"/>
            <a:ext cx="130145" cy="3468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F3BDEA9-D0AC-AD47-8CCE-0B6EA61A8692}"/>
              </a:ext>
            </a:extLst>
          </p:cNvPr>
          <p:cNvCxnSpPr>
            <a:cxnSpLocks/>
          </p:cNvCxnSpPr>
          <p:nvPr/>
        </p:nvCxnSpPr>
        <p:spPr>
          <a:xfrm>
            <a:off x="7107153" y="4631399"/>
            <a:ext cx="0" cy="3820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A9098CD-547C-3F93-99D0-3CEC4516237C}"/>
              </a:ext>
            </a:extLst>
          </p:cNvPr>
          <p:cNvCxnSpPr>
            <a:cxnSpLocks/>
          </p:cNvCxnSpPr>
          <p:nvPr/>
        </p:nvCxnSpPr>
        <p:spPr>
          <a:xfrm>
            <a:off x="7301595" y="4635062"/>
            <a:ext cx="160750" cy="3678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871F78D-23BE-0590-CC54-AE5C5D3CEEF8}"/>
              </a:ext>
            </a:extLst>
          </p:cNvPr>
          <p:cNvSpPr txBox="1"/>
          <p:nvPr/>
        </p:nvSpPr>
        <p:spPr>
          <a:xfrm>
            <a:off x="10245037" y="4292113"/>
            <a:ext cx="1313308" cy="369332"/>
          </a:xfrm>
          <a:prstGeom prst="rect">
            <a:avLst/>
          </a:prstGeom>
          <a:noFill/>
        </p:spPr>
        <p:txBody>
          <a:bodyPr wrap="none" rtlCol="0">
            <a:spAutoFit/>
          </a:bodyPr>
          <a:lstStyle/>
          <a:p>
            <a:r>
              <a:rPr lang="en-US" dirty="0"/>
              <a:t>lens pattern</a:t>
            </a:r>
          </a:p>
        </p:txBody>
      </p:sp>
      <p:cxnSp>
        <p:nvCxnSpPr>
          <p:cNvPr id="49" name="Straight Arrow Connector 48">
            <a:extLst>
              <a:ext uri="{FF2B5EF4-FFF2-40B4-BE49-F238E27FC236}">
                <a16:creationId xmlns:a16="http://schemas.microsoft.com/office/drawing/2014/main" id="{9F25207C-A1B9-56EF-F72A-9E68EDA76A3F}"/>
              </a:ext>
            </a:extLst>
          </p:cNvPr>
          <p:cNvCxnSpPr/>
          <p:nvPr/>
        </p:nvCxnSpPr>
        <p:spPr>
          <a:xfrm flipH="1">
            <a:off x="10488174" y="4641787"/>
            <a:ext cx="103335" cy="3506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FD898F93-5DF6-03FB-CECE-264D9B906C03}"/>
              </a:ext>
            </a:extLst>
          </p:cNvPr>
          <p:cNvCxnSpPr>
            <a:cxnSpLocks/>
          </p:cNvCxnSpPr>
          <p:nvPr/>
        </p:nvCxnSpPr>
        <p:spPr>
          <a:xfrm flipH="1">
            <a:off x="10886801" y="4634637"/>
            <a:ext cx="16077" cy="3577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126B5DF0-319A-F73B-67AE-8BACA3337F4D}"/>
              </a:ext>
            </a:extLst>
          </p:cNvPr>
          <p:cNvSpPr txBox="1"/>
          <p:nvPr/>
        </p:nvSpPr>
        <p:spPr>
          <a:xfrm>
            <a:off x="6783249" y="3052881"/>
            <a:ext cx="1915396" cy="369332"/>
          </a:xfrm>
          <a:prstGeom prst="rect">
            <a:avLst/>
          </a:prstGeom>
          <a:noFill/>
        </p:spPr>
        <p:txBody>
          <a:bodyPr wrap="none" rtlCol="0">
            <a:spAutoFit/>
          </a:bodyPr>
          <a:lstStyle/>
          <a:p>
            <a:r>
              <a:rPr lang="en-US" dirty="0"/>
              <a:t>later development</a:t>
            </a:r>
          </a:p>
        </p:txBody>
      </p:sp>
      <p:cxnSp>
        <p:nvCxnSpPr>
          <p:cNvPr id="55" name="Straight Arrow Connector 54">
            <a:extLst>
              <a:ext uri="{FF2B5EF4-FFF2-40B4-BE49-F238E27FC236}">
                <a16:creationId xmlns:a16="http://schemas.microsoft.com/office/drawing/2014/main" id="{BEC35CC2-AA7F-7B0F-78E0-D92539988986}"/>
              </a:ext>
            </a:extLst>
          </p:cNvPr>
          <p:cNvCxnSpPr>
            <a:cxnSpLocks/>
          </p:cNvCxnSpPr>
          <p:nvPr/>
        </p:nvCxnSpPr>
        <p:spPr>
          <a:xfrm flipH="1">
            <a:off x="5938345" y="3247697"/>
            <a:ext cx="8274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1729641-A0F7-6610-058F-74095E0D3C0A}"/>
              </a:ext>
            </a:extLst>
          </p:cNvPr>
          <p:cNvCxnSpPr/>
          <p:nvPr/>
        </p:nvCxnSpPr>
        <p:spPr>
          <a:xfrm>
            <a:off x="7575061" y="3429000"/>
            <a:ext cx="528415" cy="12127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D5C6A8F-7B6E-55B8-F092-8C0007788C96}"/>
              </a:ext>
            </a:extLst>
          </p:cNvPr>
          <p:cNvCxnSpPr>
            <a:cxnSpLocks/>
          </p:cNvCxnSpPr>
          <p:nvPr/>
        </p:nvCxnSpPr>
        <p:spPr>
          <a:xfrm>
            <a:off x="8008396" y="3418612"/>
            <a:ext cx="486149" cy="6167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3F58C32-70EE-884A-648E-1389D3DDA262}"/>
              </a:ext>
            </a:extLst>
          </p:cNvPr>
          <p:cNvCxnSpPr>
            <a:cxnSpLocks/>
          </p:cNvCxnSpPr>
          <p:nvPr/>
        </p:nvCxnSpPr>
        <p:spPr>
          <a:xfrm>
            <a:off x="8725287" y="3370798"/>
            <a:ext cx="1083351" cy="45496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0C37CEC-A024-04A0-DCB7-5F75D2C04E82}"/>
              </a:ext>
            </a:extLst>
          </p:cNvPr>
          <p:cNvSpPr txBox="1"/>
          <p:nvPr/>
        </p:nvSpPr>
        <p:spPr>
          <a:xfrm>
            <a:off x="4873480" y="3814575"/>
            <a:ext cx="880497" cy="646331"/>
          </a:xfrm>
          <a:prstGeom prst="rect">
            <a:avLst/>
          </a:prstGeom>
          <a:noFill/>
        </p:spPr>
        <p:txBody>
          <a:bodyPr wrap="none" rtlCol="0">
            <a:spAutoFit/>
          </a:bodyPr>
          <a:lstStyle/>
          <a:p>
            <a:pPr algn="ctr"/>
            <a:r>
              <a:rPr lang="en-US" dirty="0"/>
              <a:t>lens</a:t>
            </a:r>
            <a:br>
              <a:rPr lang="en-US" dirty="0"/>
            </a:br>
            <a:r>
              <a:rPr lang="en-US" dirty="0"/>
              <a:t>pattern</a:t>
            </a:r>
          </a:p>
        </p:txBody>
      </p:sp>
      <p:cxnSp>
        <p:nvCxnSpPr>
          <p:cNvPr id="64" name="Straight Arrow Connector 63">
            <a:extLst>
              <a:ext uri="{FF2B5EF4-FFF2-40B4-BE49-F238E27FC236}">
                <a16:creationId xmlns:a16="http://schemas.microsoft.com/office/drawing/2014/main" id="{AA53BA5A-61AF-C2F1-8E5B-8E842E687435}"/>
              </a:ext>
            </a:extLst>
          </p:cNvPr>
          <p:cNvCxnSpPr>
            <a:cxnSpLocks/>
          </p:cNvCxnSpPr>
          <p:nvPr/>
        </p:nvCxnSpPr>
        <p:spPr>
          <a:xfrm>
            <a:off x="5308473" y="4450396"/>
            <a:ext cx="0" cy="5420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431A757B-BE70-3DBE-F011-1743C50F0D97}"/>
              </a:ext>
            </a:extLst>
          </p:cNvPr>
          <p:cNvSpPr txBox="1"/>
          <p:nvPr/>
        </p:nvSpPr>
        <p:spPr>
          <a:xfrm>
            <a:off x="3153709" y="3456433"/>
            <a:ext cx="1915396" cy="369332"/>
          </a:xfrm>
          <a:prstGeom prst="rect">
            <a:avLst/>
          </a:prstGeom>
          <a:noFill/>
        </p:spPr>
        <p:txBody>
          <a:bodyPr wrap="none" rtlCol="0">
            <a:spAutoFit/>
          </a:bodyPr>
          <a:lstStyle/>
          <a:p>
            <a:r>
              <a:rPr lang="en-US" dirty="0"/>
              <a:t>later development</a:t>
            </a:r>
          </a:p>
        </p:txBody>
      </p:sp>
      <p:cxnSp>
        <p:nvCxnSpPr>
          <p:cNvPr id="67" name="Straight Arrow Connector 66">
            <a:extLst>
              <a:ext uri="{FF2B5EF4-FFF2-40B4-BE49-F238E27FC236}">
                <a16:creationId xmlns:a16="http://schemas.microsoft.com/office/drawing/2014/main" id="{75385EA1-7E7C-632D-E0A6-E088FD661766}"/>
              </a:ext>
            </a:extLst>
          </p:cNvPr>
          <p:cNvCxnSpPr>
            <a:cxnSpLocks/>
          </p:cNvCxnSpPr>
          <p:nvPr/>
        </p:nvCxnSpPr>
        <p:spPr>
          <a:xfrm>
            <a:off x="3872376" y="3808803"/>
            <a:ext cx="388364" cy="8225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7DA7B29D-0C04-88C0-AA1E-0BD32D41EA04}"/>
              </a:ext>
            </a:extLst>
          </p:cNvPr>
          <p:cNvCxnSpPr>
            <a:cxnSpLocks/>
          </p:cNvCxnSpPr>
          <p:nvPr/>
        </p:nvCxnSpPr>
        <p:spPr>
          <a:xfrm>
            <a:off x="4448665" y="3783129"/>
            <a:ext cx="353705" cy="8482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2913C5CD-FE98-B01E-2751-5D290ACCD775}"/>
              </a:ext>
            </a:extLst>
          </p:cNvPr>
          <p:cNvSpPr txBox="1"/>
          <p:nvPr/>
        </p:nvSpPr>
        <p:spPr>
          <a:xfrm>
            <a:off x="8829225" y="4807748"/>
            <a:ext cx="292068" cy="369332"/>
          </a:xfrm>
          <a:prstGeom prst="rect">
            <a:avLst/>
          </a:prstGeom>
          <a:noFill/>
        </p:spPr>
        <p:txBody>
          <a:bodyPr wrap="none" rtlCol="0">
            <a:spAutoFit/>
          </a:bodyPr>
          <a:lstStyle/>
          <a:p>
            <a:r>
              <a:rPr lang="en-US" dirty="0"/>
              <a:t>?</a:t>
            </a:r>
          </a:p>
        </p:txBody>
      </p:sp>
      <p:sp>
        <p:nvSpPr>
          <p:cNvPr id="72" name="TextBox 71">
            <a:extLst>
              <a:ext uri="{FF2B5EF4-FFF2-40B4-BE49-F238E27FC236}">
                <a16:creationId xmlns:a16="http://schemas.microsoft.com/office/drawing/2014/main" id="{776F31F4-06F6-194F-BEC1-4C0D1D1C75CE}"/>
              </a:ext>
            </a:extLst>
          </p:cNvPr>
          <p:cNvSpPr txBox="1"/>
          <p:nvPr/>
        </p:nvSpPr>
        <p:spPr>
          <a:xfrm>
            <a:off x="9244383" y="4802494"/>
            <a:ext cx="292068"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37124362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ED2D9-9BA3-F105-B5E9-61C8C065D274}"/>
              </a:ext>
            </a:extLst>
          </p:cNvPr>
          <p:cNvSpPr>
            <a:spLocks noGrp="1"/>
          </p:cNvSpPr>
          <p:nvPr>
            <p:ph type="title"/>
          </p:nvPr>
        </p:nvSpPr>
        <p:spPr/>
        <p:txBody>
          <a:bodyPr/>
          <a:lstStyle/>
          <a:p>
            <a:pPr algn="ctr"/>
            <a:r>
              <a:rPr lang="en-US" b="1" dirty="0"/>
              <a:t>Shared peptides for gamma crystallins</a:t>
            </a:r>
          </a:p>
        </p:txBody>
      </p:sp>
      <p:sp>
        <p:nvSpPr>
          <p:cNvPr id="3" name="Content Placeholder 2">
            <a:extLst>
              <a:ext uri="{FF2B5EF4-FFF2-40B4-BE49-F238E27FC236}">
                <a16:creationId xmlns:a16="http://schemas.microsoft.com/office/drawing/2014/main" id="{C1A80EBE-7D75-4059-F377-BB88D09EC1C6}"/>
              </a:ext>
            </a:extLst>
          </p:cNvPr>
          <p:cNvSpPr>
            <a:spLocks noGrp="1"/>
          </p:cNvSpPr>
          <p:nvPr>
            <p:ph idx="1"/>
          </p:nvPr>
        </p:nvSpPr>
        <p:spPr/>
        <p:txBody>
          <a:bodyPr/>
          <a:lstStyle/>
          <a:p>
            <a:r>
              <a:rPr lang="en-US" dirty="0"/>
              <a:t>Canonical FASTA files and extended parsimony protein grouping reduce total intensity loss from excluded shared peptides</a:t>
            </a:r>
          </a:p>
          <a:p>
            <a:r>
              <a:rPr lang="en-US" dirty="0"/>
              <a:t>Majority of proteins have no or few shared peptides after grouping</a:t>
            </a:r>
          </a:p>
          <a:p>
            <a:r>
              <a:rPr lang="en-US" dirty="0"/>
              <a:t>Certain protein families are exceptions</a:t>
            </a:r>
          </a:p>
          <a:p>
            <a:r>
              <a:rPr lang="en-US" dirty="0"/>
              <a:t>Gamma crystallins in lens have a complicated pattern of shared peptides</a:t>
            </a:r>
          </a:p>
        </p:txBody>
      </p:sp>
      <p:graphicFrame>
        <p:nvGraphicFramePr>
          <p:cNvPr id="4" name="Table 3">
            <a:extLst>
              <a:ext uri="{FF2B5EF4-FFF2-40B4-BE49-F238E27FC236}">
                <a16:creationId xmlns:a16="http://schemas.microsoft.com/office/drawing/2014/main" id="{CBDE0974-01DF-4659-D8C5-6F84C0A118CA}"/>
              </a:ext>
            </a:extLst>
          </p:cNvPr>
          <p:cNvGraphicFramePr>
            <a:graphicFrameLocks noGrp="1"/>
          </p:cNvGraphicFramePr>
          <p:nvPr>
            <p:extLst>
              <p:ext uri="{D42A27DB-BD31-4B8C-83A1-F6EECF244321}">
                <p14:modId xmlns:p14="http://schemas.microsoft.com/office/powerpoint/2010/main" val="1954681044"/>
              </p:ext>
            </p:extLst>
          </p:nvPr>
        </p:nvGraphicFramePr>
        <p:xfrm>
          <a:off x="2126268" y="4828540"/>
          <a:ext cx="8128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648634920"/>
                    </a:ext>
                  </a:extLst>
                </a:gridCol>
                <a:gridCol w="2032000">
                  <a:extLst>
                    <a:ext uri="{9D8B030D-6E8A-4147-A177-3AD203B41FA5}">
                      <a16:colId xmlns:a16="http://schemas.microsoft.com/office/drawing/2014/main" val="2373039545"/>
                    </a:ext>
                  </a:extLst>
                </a:gridCol>
                <a:gridCol w="2032000">
                  <a:extLst>
                    <a:ext uri="{9D8B030D-6E8A-4147-A177-3AD203B41FA5}">
                      <a16:colId xmlns:a16="http://schemas.microsoft.com/office/drawing/2014/main" val="3894108039"/>
                    </a:ext>
                  </a:extLst>
                </a:gridCol>
                <a:gridCol w="2032000">
                  <a:extLst>
                    <a:ext uri="{9D8B030D-6E8A-4147-A177-3AD203B41FA5}">
                      <a16:colId xmlns:a16="http://schemas.microsoft.com/office/drawing/2014/main" val="1305896236"/>
                    </a:ext>
                  </a:extLst>
                </a:gridCol>
              </a:tblGrid>
              <a:tr h="370840">
                <a:tc>
                  <a:txBody>
                    <a:bodyPr/>
                    <a:lstStyle/>
                    <a:p>
                      <a:r>
                        <a:rPr lang="en-US" dirty="0"/>
                        <a:t>Crystallin</a:t>
                      </a:r>
                    </a:p>
                  </a:txBody>
                  <a:tcPr/>
                </a:tc>
                <a:tc>
                  <a:txBody>
                    <a:bodyPr/>
                    <a:lstStyle/>
                    <a:p>
                      <a:r>
                        <a:rPr lang="en-US" dirty="0"/>
                        <a:t>Fraction Unique</a:t>
                      </a:r>
                    </a:p>
                  </a:txBody>
                  <a:tcPr/>
                </a:tc>
                <a:tc>
                  <a:txBody>
                    <a:bodyPr/>
                    <a:lstStyle/>
                    <a:p>
                      <a:r>
                        <a:rPr lang="en-US" dirty="0"/>
                        <a:t>Crystallin</a:t>
                      </a:r>
                    </a:p>
                  </a:txBody>
                  <a:tcPr/>
                </a:tc>
                <a:tc>
                  <a:txBody>
                    <a:bodyPr/>
                    <a:lstStyle/>
                    <a:p>
                      <a:r>
                        <a:rPr lang="en-US" dirty="0"/>
                        <a:t>Fraction Unique</a:t>
                      </a:r>
                    </a:p>
                  </a:txBody>
                  <a:tcPr/>
                </a:tc>
                <a:extLst>
                  <a:ext uri="{0D108BD9-81ED-4DB2-BD59-A6C34878D82A}">
                    <a16:rowId xmlns:a16="http://schemas.microsoft.com/office/drawing/2014/main" val="2279195363"/>
                  </a:ext>
                </a:extLst>
              </a:tr>
              <a:tr h="370840">
                <a:tc>
                  <a:txBody>
                    <a:bodyPr/>
                    <a:lstStyle/>
                    <a:p>
                      <a:r>
                        <a:rPr lang="en-US" dirty="0"/>
                        <a:t>Gamma A</a:t>
                      </a:r>
                    </a:p>
                  </a:txBody>
                  <a:tcPr/>
                </a:tc>
                <a:tc>
                  <a:txBody>
                    <a:bodyPr/>
                    <a:lstStyle/>
                    <a:p>
                      <a:r>
                        <a:rPr lang="en-US" dirty="0"/>
                        <a:t>79.1%</a:t>
                      </a:r>
                    </a:p>
                  </a:txBody>
                  <a:tcPr/>
                </a:tc>
                <a:tc>
                  <a:txBody>
                    <a:bodyPr/>
                    <a:lstStyle/>
                    <a:p>
                      <a:r>
                        <a:rPr lang="en-US" dirty="0"/>
                        <a:t>Gamma D</a:t>
                      </a:r>
                    </a:p>
                  </a:txBody>
                  <a:tcPr/>
                </a:tc>
                <a:tc>
                  <a:txBody>
                    <a:bodyPr/>
                    <a:lstStyle/>
                    <a:p>
                      <a:r>
                        <a:rPr lang="en-US" dirty="0"/>
                        <a:t>4.8%</a:t>
                      </a:r>
                    </a:p>
                  </a:txBody>
                  <a:tcPr/>
                </a:tc>
                <a:extLst>
                  <a:ext uri="{0D108BD9-81ED-4DB2-BD59-A6C34878D82A}">
                    <a16:rowId xmlns:a16="http://schemas.microsoft.com/office/drawing/2014/main" val="3464059134"/>
                  </a:ext>
                </a:extLst>
              </a:tr>
              <a:tr h="370840">
                <a:tc>
                  <a:txBody>
                    <a:bodyPr/>
                    <a:lstStyle/>
                    <a:p>
                      <a:r>
                        <a:rPr lang="en-US" dirty="0"/>
                        <a:t>Gamma B</a:t>
                      </a:r>
                    </a:p>
                  </a:txBody>
                  <a:tcPr/>
                </a:tc>
                <a:tc>
                  <a:txBody>
                    <a:bodyPr/>
                    <a:lstStyle/>
                    <a:p>
                      <a:r>
                        <a:rPr lang="en-US" dirty="0"/>
                        <a:t>46.5%</a:t>
                      </a:r>
                    </a:p>
                  </a:txBody>
                  <a:tcPr/>
                </a:tc>
                <a:tc>
                  <a:txBody>
                    <a:bodyPr/>
                    <a:lstStyle/>
                    <a:p>
                      <a:r>
                        <a:rPr lang="en-US" dirty="0"/>
                        <a:t>Gamma E/F</a:t>
                      </a:r>
                    </a:p>
                  </a:txBody>
                  <a:tcPr/>
                </a:tc>
                <a:tc>
                  <a:txBody>
                    <a:bodyPr/>
                    <a:lstStyle/>
                    <a:p>
                      <a:r>
                        <a:rPr lang="en-US" dirty="0"/>
                        <a:t>23.7%</a:t>
                      </a:r>
                    </a:p>
                  </a:txBody>
                  <a:tcPr/>
                </a:tc>
                <a:extLst>
                  <a:ext uri="{0D108BD9-81ED-4DB2-BD59-A6C34878D82A}">
                    <a16:rowId xmlns:a16="http://schemas.microsoft.com/office/drawing/2014/main" val="2863167401"/>
                  </a:ext>
                </a:extLst>
              </a:tr>
              <a:tr h="370840">
                <a:tc>
                  <a:txBody>
                    <a:bodyPr/>
                    <a:lstStyle/>
                    <a:p>
                      <a:r>
                        <a:rPr lang="en-US" dirty="0"/>
                        <a:t>Gamma C</a:t>
                      </a:r>
                    </a:p>
                  </a:txBody>
                  <a:tcPr/>
                </a:tc>
                <a:tc>
                  <a:txBody>
                    <a:bodyPr/>
                    <a:lstStyle/>
                    <a:p>
                      <a:r>
                        <a:rPr lang="en-US" dirty="0"/>
                        <a:t>26.3%</a:t>
                      </a:r>
                    </a:p>
                  </a:txBody>
                  <a:tcPr/>
                </a:tc>
                <a:tc>
                  <a:txBody>
                    <a:bodyPr/>
                    <a:lstStyle/>
                    <a:p>
                      <a:r>
                        <a:rPr lang="en-US" dirty="0"/>
                        <a:t>Gamma S</a:t>
                      </a:r>
                    </a:p>
                  </a:txBody>
                  <a:tcPr/>
                </a:tc>
                <a:tc>
                  <a:txBody>
                    <a:bodyPr/>
                    <a:lstStyle/>
                    <a:p>
                      <a:r>
                        <a:rPr lang="en-US" dirty="0"/>
                        <a:t>100%</a:t>
                      </a:r>
                    </a:p>
                  </a:txBody>
                  <a:tcPr/>
                </a:tc>
                <a:extLst>
                  <a:ext uri="{0D108BD9-81ED-4DB2-BD59-A6C34878D82A}">
                    <a16:rowId xmlns:a16="http://schemas.microsoft.com/office/drawing/2014/main" val="94166184"/>
                  </a:ext>
                </a:extLst>
              </a:tr>
            </a:tbl>
          </a:graphicData>
        </a:graphic>
      </p:graphicFrame>
    </p:spTree>
    <p:extLst>
      <p:ext uri="{BB962C8B-B14F-4D97-AF65-F5344CB8AC3E}">
        <p14:creationId xmlns:p14="http://schemas.microsoft.com/office/powerpoint/2010/main" val="25127040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ED00B-6AE2-545D-8D84-24C2B3C6C506}"/>
              </a:ext>
            </a:extLst>
          </p:cNvPr>
          <p:cNvSpPr>
            <a:spLocks noGrp="1"/>
          </p:cNvSpPr>
          <p:nvPr>
            <p:ph type="title"/>
          </p:nvPr>
        </p:nvSpPr>
        <p:spPr>
          <a:xfrm>
            <a:off x="688157" y="365125"/>
            <a:ext cx="10812543" cy="1325563"/>
          </a:xfrm>
        </p:spPr>
        <p:txBody>
          <a:bodyPr>
            <a:normAutofit/>
          </a:bodyPr>
          <a:lstStyle/>
          <a:p>
            <a:pPr algn="ctr"/>
            <a:r>
              <a:rPr lang="en-US" b="1" dirty="0"/>
              <a:t>Shared peptide quantitative information</a:t>
            </a:r>
            <a:br>
              <a:rPr lang="en-US" b="1" dirty="0"/>
            </a:br>
            <a:r>
              <a:rPr lang="en-US" b="1" dirty="0"/>
              <a:t>can be fractionally “split” </a:t>
            </a:r>
          </a:p>
        </p:txBody>
      </p:sp>
      <p:sp>
        <p:nvSpPr>
          <p:cNvPr id="3" name="Content Placeholder 2">
            <a:extLst>
              <a:ext uri="{FF2B5EF4-FFF2-40B4-BE49-F238E27FC236}">
                <a16:creationId xmlns:a16="http://schemas.microsoft.com/office/drawing/2014/main" id="{FB635FA3-A5A4-CFE2-900A-92D976DDBCB2}"/>
              </a:ext>
            </a:extLst>
          </p:cNvPr>
          <p:cNvSpPr>
            <a:spLocks noGrp="1"/>
          </p:cNvSpPr>
          <p:nvPr>
            <p:ph idx="1"/>
          </p:nvPr>
        </p:nvSpPr>
        <p:spPr>
          <a:xfrm>
            <a:off x="838200" y="2267387"/>
            <a:ext cx="10515600" cy="3534651"/>
          </a:xfrm>
        </p:spPr>
        <p:txBody>
          <a:bodyPr/>
          <a:lstStyle/>
          <a:p>
            <a:r>
              <a:rPr lang="en-US" dirty="0"/>
              <a:t>PAW pipeline does this for spectral counting totals (</a:t>
            </a:r>
            <a:r>
              <a:rPr lang="en-US" dirty="0" err="1"/>
              <a:t>SpC</a:t>
            </a:r>
            <a:r>
              <a:rPr lang="en-US" dirty="0"/>
              <a:t>)</a:t>
            </a:r>
          </a:p>
          <a:p>
            <a:r>
              <a:rPr lang="en-US" dirty="0"/>
              <a:t>TMT is an extra dimension of quantitative data</a:t>
            </a:r>
          </a:p>
          <a:p>
            <a:pPr lvl="1"/>
            <a:r>
              <a:rPr lang="en-US" dirty="0"/>
              <a:t>Intensities have more dynamic range than spectral counts</a:t>
            </a:r>
          </a:p>
          <a:p>
            <a:pPr lvl="1"/>
            <a:r>
              <a:rPr lang="en-US" dirty="0"/>
              <a:t>Each channel has different shared and unique intensity totals</a:t>
            </a:r>
          </a:p>
          <a:p>
            <a:r>
              <a:rPr lang="en-US" dirty="0"/>
              <a:t>Logic for </a:t>
            </a:r>
            <a:r>
              <a:rPr lang="en-US" dirty="0" err="1"/>
              <a:t>SpC</a:t>
            </a:r>
            <a:r>
              <a:rPr lang="en-US" dirty="0"/>
              <a:t> splitting can be applied per channel with intensities</a:t>
            </a:r>
          </a:p>
          <a:p>
            <a:r>
              <a:rPr lang="en-US" dirty="0"/>
              <a:t>Manually done for P0 age and Set 1 plex</a:t>
            </a:r>
          </a:p>
        </p:txBody>
      </p:sp>
    </p:spTree>
    <p:extLst>
      <p:ext uri="{BB962C8B-B14F-4D97-AF65-F5344CB8AC3E}">
        <p14:creationId xmlns:p14="http://schemas.microsoft.com/office/powerpoint/2010/main" val="2402673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421E2-417F-5237-0564-70CE70EC4B4C}"/>
              </a:ext>
            </a:extLst>
          </p:cNvPr>
          <p:cNvSpPr>
            <a:spLocks noGrp="1"/>
          </p:cNvSpPr>
          <p:nvPr>
            <p:ph type="title"/>
          </p:nvPr>
        </p:nvSpPr>
        <p:spPr>
          <a:xfrm>
            <a:off x="693683" y="365125"/>
            <a:ext cx="10857185" cy="1325563"/>
          </a:xfrm>
        </p:spPr>
        <p:txBody>
          <a:bodyPr/>
          <a:lstStyle/>
          <a:p>
            <a:pPr algn="ctr"/>
            <a:r>
              <a:rPr lang="en-US" b="1" dirty="0"/>
              <a:t>Total gamma intensities change after splitting</a:t>
            </a:r>
          </a:p>
        </p:txBody>
      </p:sp>
      <p:graphicFrame>
        <p:nvGraphicFramePr>
          <p:cNvPr id="4" name="Content Placeholder 3">
            <a:extLst>
              <a:ext uri="{FF2B5EF4-FFF2-40B4-BE49-F238E27FC236}">
                <a16:creationId xmlns:a16="http://schemas.microsoft.com/office/drawing/2014/main" id="{A970566C-F3D0-9FAE-6C2D-CBE719959049}"/>
              </a:ext>
            </a:extLst>
          </p:cNvPr>
          <p:cNvGraphicFramePr>
            <a:graphicFrameLocks noGrp="1"/>
          </p:cNvGraphicFramePr>
          <p:nvPr>
            <p:ph idx="1"/>
            <p:extLst>
              <p:ext uri="{D42A27DB-BD31-4B8C-83A1-F6EECF244321}">
                <p14:modId xmlns:p14="http://schemas.microsoft.com/office/powerpoint/2010/main" val="1744621230"/>
              </p:ext>
            </p:extLst>
          </p:nvPr>
        </p:nvGraphicFramePr>
        <p:xfrm>
          <a:off x="838200" y="1825625"/>
          <a:ext cx="10515600" cy="276860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808678316"/>
                    </a:ext>
                  </a:extLst>
                </a:gridCol>
                <a:gridCol w="2628900">
                  <a:extLst>
                    <a:ext uri="{9D8B030D-6E8A-4147-A177-3AD203B41FA5}">
                      <a16:colId xmlns:a16="http://schemas.microsoft.com/office/drawing/2014/main" val="1051253780"/>
                    </a:ext>
                  </a:extLst>
                </a:gridCol>
                <a:gridCol w="2628900">
                  <a:extLst>
                    <a:ext uri="{9D8B030D-6E8A-4147-A177-3AD203B41FA5}">
                      <a16:colId xmlns:a16="http://schemas.microsoft.com/office/drawing/2014/main" val="689385406"/>
                    </a:ext>
                  </a:extLst>
                </a:gridCol>
                <a:gridCol w="2628900">
                  <a:extLst>
                    <a:ext uri="{9D8B030D-6E8A-4147-A177-3AD203B41FA5}">
                      <a16:colId xmlns:a16="http://schemas.microsoft.com/office/drawing/2014/main" val="1836694888"/>
                    </a:ext>
                  </a:extLst>
                </a:gridCol>
              </a:tblGrid>
              <a:tr h="370840">
                <a:tc>
                  <a:txBody>
                    <a:bodyPr/>
                    <a:lstStyle/>
                    <a:p>
                      <a:r>
                        <a:rPr lang="en-US" dirty="0"/>
                        <a:t>Gamma crystallin</a:t>
                      </a:r>
                    </a:p>
                  </a:txBody>
                  <a:tcPr/>
                </a:tc>
                <a:tc>
                  <a:txBody>
                    <a:bodyPr/>
                    <a:lstStyle/>
                    <a:p>
                      <a:r>
                        <a:rPr lang="en-US" dirty="0"/>
                        <a:t>Unique intensity total (default values)</a:t>
                      </a:r>
                    </a:p>
                  </a:txBody>
                  <a:tcPr/>
                </a:tc>
                <a:tc>
                  <a:txBody>
                    <a:bodyPr/>
                    <a:lstStyle/>
                    <a:p>
                      <a:r>
                        <a:rPr lang="en-US" dirty="0"/>
                        <a:t>Intensity totals with extra fractionally split shared peptides</a:t>
                      </a:r>
                    </a:p>
                  </a:txBody>
                  <a:tcPr/>
                </a:tc>
                <a:tc>
                  <a:txBody>
                    <a:bodyPr/>
                    <a:lstStyle/>
                    <a:p>
                      <a:r>
                        <a:rPr lang="en-US" dirty="0"/>
                        <a:t>Intensity increase factor</a:t>
                      </a:r>
                    </a:p>
                  </a:txBody>
                  <a:tcPr/>
                </a:tc>
                <a:extLst>
                  <a:ext uri="{0D108BD9-81ED-4DB2-BD59-A6C34878D82A}">
                    <a16:rowId xmlns:a16="http://schemas.microsoft.com/office/drawing/2014/main" val="3796829544"/>
                  </a:ext>
                </a:extLst>
              </a:tr>
              <a:tr h="370840">
                <a:tc>
                  <a:txBody>
                    <a:bodyPr/>
                    <a:lstStyle/>
                    <a:p>
                      <a:r>
                        <a:rPr lang="en-US" dirty="0"/>
                        <a:t>Gamma A</a:t>
                      </a:r>
                    </a:p>
                  </a:txBody>
                  <a:tcPr/>
                </a:tc>
                <a:tc>
                  <a:txBody>
                    <a:bodyPr/>
                    <a:lstStyle/>
                    <a:p>
                      <a:r>
                        <a:rPr lang="en-US" dirty="0"/>
                        <a:t>428,918,909</a:t>
                      </a:r>
                    </a:p>
                  </a:txBody>
                  <a:tcPr/>
                </a:tc>
                <a:tc>
                  <a:txBody>
                    <a:bodyPr/>
                    <a:lstStyle/>
                    <a:p>
                      <a:r>
                        <a:rPr lang="en-US" dirty="0"/>
                        <a:t>514,459,509</a:t>
                      </a:r>
                    </a:p>
                  </a:txBody>
                  <a:tcPr/>
                </a:tc>
                <a:tc>
                  <a:txBody>
                    <a:bodyPr/>
                    <a:lstStyle/>
                    <a:p>
                      <a:r>
                        <a:rPr lang="en-US" dirty="0"/>
                        <a:t>1.20</a:t>
                      </a:r>
                    </a:p>
                  </a:txBody>
                  <a:tcPr/>
                </a:tc>
                <a:extLst>
                  <a:ext uri="{0D108BD9-81ED-4DB2-BD59-A6C34878D82A}">
                    <a16:rowId xmlns:a16="http://schemas.microsoft.com/office/drawing/2014/main" val="976484188"/>
                  </a:ext>
                </a:extLst>
              </a:tr>
              <a:tr h="370840">
                <a:tc>
                  <a:txBody>
                    <a:bodyPr/>
                    <a:lstStyle/>
                    <a:p>
                      <a:r>
                        <a:rPr lang="en-US" dirty="0"/>
                        <a:t>Gamma B</a:t>
                      </a:r>
                    </a:p>
                  </a:txBody>
                  <a:tcPr/>
                </a:tc>
                <a:tc>
                  <a:txBody>
                    <a:bodyPr/>
                    <a:lstStyle/>
                    <a:p>
                      <a:r>
                        <a:rPr lang="en-US" dirty="0"/>
                        <a:t>101,259,867</a:t>
                      </a:r>
                    </a:p>
                  </a:txBody>
                  <a:tcPr/>
                </a:tc>
                <a:tc>
                  <a:txBody>
                    <a:bodyPr/>
                    <a:lstStyle/>
                    <a:p>
                      <a:r>
                        <a:rPr lang="en-US" dirty="0"/>
                        <a:t>158,276,338</a:t>
                      </a:r>
                    </a:p>
                  </a:txBody>
                  <a:tcPr/>
                </a:tc>
                <a:tc>
                  <a:txBody>
                    <a:bodyPr/>
                    <a:lstStyle/>
                    <a:p>
                      <a:r>
                        <a:rPr lang="en-US" dirty="0"/>
                        <a:t>1.56</a:t>
                      </a:r>
                    </a:p>
                  </a:txBody>
                  <a:tcPr/>
                </a:tc>
                <a:extLst>
                  <a:ext uri="{0D108BD9-81ED-4DB2-BD59-A6C34878D82A}">
                    <a16:rowId xmlns:a16="http://schemas.microsoft.com/office/drawing/2014/main" val="3878440396"/>
                  </a:ext>
                </a:extLst>
              </a:tr>
              <a:tr h="370840">
                <a:tc>
                  <a:txBody>
                    <a:bodyPr/>
                    <a:lstStyle/>
                    <a:p>
                      <a:r>
                        <a:rPr lang="en-US" dirty="0"/>
                        <a:t>Gamma C</a:t>
                      </a:r>
                    </a:p>
                  </a:txBody>
                  <a:tcPr/>
                </a:tc>
                <a:tc>
                  <a:txBody>
                    <a:bodyPr/>
                    <a:lstStyle/>
                    <a:p>
                      <a:r>
                        <a:rPr lang="en-US" dirty="0"/>
                        <a:t>82,691,628</a:t>
                      </a:r>
                    </a:p>
                  </a:txBody>
                  <a:tcPr/>
                </a:tc>
                <a:tc>
                  <a:txBody>
                    <a:bodyPr/>
                    <a:lstStyle/>
                    <a:p>
                      <a:r>
                        <a:rPr lang="en-US" dirty="0"/>
                        <a:t>220,943,948</a:t>
                      </a:r>
                    </a:p>
                  </a:txBody>
                  <a:tcPr/>
                </a:tc>
                <a:tc>
                  <a:txBody>
                    <a:bodyPr/>
                    <a:lstStyle/>
                    <a:p>
                      <a:r>
                        <a:rPr lang="en-US" dirty="0"/>
                        <a:t>2.67</a:t>
                      </a:r>
                    </a:p>
                  </a:txBody>
                  <a:tcPr/>
                </a:tc>
                <a:extLst>
                  <a:ext uri="{0D108BD9-81ED-4DB2-BD59-A6C34878D82A}">
                    <a16:rowId xmlns:a16="http://schemas.microsoft.com/office/drawing/2014/main" val="1430767534"/>
                  </a:ext>
                </a:extLst>
              </a:tr>
              <a:tr h="370840">
                <a:tc>
                  <a:txBody>
                    <a:bodyPr/>
                    <a:lstStyle/>
                    <a:p>
                      <a:r>
                        <a:rPr lang="en-US" dirty="0"/>
                        <a:t>Gamma D</a:t>
                      </a:r>
                    </a:p>
                  </a:txBody>
                  <a:tcPr/>
                </a:tc>
                <a:tc>
                  <a:txBody>
                    <a:bodyPr/>
                    <a:lstStyle/>
                    <a:p>
                      <a:r>
                        <a:rPr lang="en-US" dirty="0"/>
                        <a:t>23,838,777</a:t>
                      </a:r>
                    </a:p>
                  </a:txBody>
                  <a:tcPr/>
                </a:tc>
                <a:tc>
                  <a:txBody>
                    <a:bodyPr/>
                    <a:lstStyle/>
                    <a:p>
                      <a:r>
                        <a:rPr lang="en-US" dirty="0"/>
                        <a:t>100,325,296</a:t>
                      </a:r>
                    </a:p>
                  </a:txBody>
                  <a:tcPr/>
                </a:tc>
                <a:tc>
                  <a:txBody>
                    <a:bodyPr/>
                    <a:lstStyle/>
                    <a:p>
                      <a:r>
                        <a:rPr lang="en-US" dirty="0"/>
                        <a:t>4.21</a:t>
                      </a:r>
                    </a:p>
                  </a:txBody>
                  <a:tcPr/>
                </a:tc>
                <a:extLst>
                  <a:ext uri="{0D108BD9-81ED-4DB2-BD59-A6C34878D82A}">
                    <a16:rowId xmlns:a16="http://schemas.microsoft.com/office/drawing/2014/main" val="4269032359"/>
                  </a:ext>
                </a:extLst>
              </a:tr>
              <a:tr h="370840">
                <a:tc>
                  <a:txBody>
                    <a:bodyPr/>
                    <a:lstStyle/>
                    <a:p>
                      <a:r>
                        <a:rPr lang="en-US" dirty="0"/>
                        <a:t>Gamma E/F</a:t>
                      </a:r>
                    </a:p>
                  </a:txBody>
                  <a:tcPr/>
                </a:tc>
                <a:tc>
                  <a:txBody>
                    <a:bodyPr/>
                    <a:lstStyle/>
                    <a:p>
                      <a:r>
                        <a:rPr lang="en-US" dirty="0"/>
                        <a:t>109,564,209</a:t>
                      </a:r>
                    </a:p>
                  </a:txBody>
                  <a:tcPr/>
                </a:tc>
                <a:tc>
                  <a:txBody>
                    <a:bodyPr/>
                    <a:lstStyle/>
                    <a:p>
                      <a:r>
                        <a:rPr lang="en-US" dirty="0"/>
                        <a:t>335,372,413</a:t>
                      </a:r>
                    </a:p>
                  </a:txBody>
                  <a:tcPr/>
                </a:tc>
                <a:tc>
                  <a:txBody>
                    <a:bodyPr/>
                    <a:lstStyle/>
                    <a:p>
                      <a:r>
                        <a:rPr lang="en-US" dirty="0"/>
                        <a:t>3.06</a:t>
                      </a:r>
                    </a:p>
                  </a:txBody>
                  <a:tcPr/>
                </a:tc>
                <a:extLst>
                  <a:ext uri="{0D108BD9-81ED-4DB2-BD59-A6C34878D82A}">
                    <a16:rowId xmlns:a16="http://schemas.microsoft.com/office/drawing/2014/main" val="697621187"/>
                  </a:ext>
                </a:extLst>
              </a:tr>
            </a:tbl>
          </a:graphicData>
        </a:graphic>
      </p:graphicFrame>
      <p:sp>
        <p:nvSpPr>
          <p:cNvPr id="5" name="TextBox 4">
            <a:extLst>
              <a:ext uri="{FF2B5EF4-FFF2-40B4-BE49-F238E27FC236}">
                <a16:creationId xmlns:a16="http://schemas.microsoft.com/office/drawing/2014/main" id="{B675B5FD-CF91-1B71-753A-BA7366515D78}"/>
              </a:ext>
            </a:extLst>
          </p:cNvPr>
          <p:cNvSpPr txBox="1"/>
          <p:nvPr/>
        </p:nvSpPr>
        <p:spPr>
          <a:xfrm>
            <a:off x="2370012" y="5165888"/>
            <a:ext cx="7429534" cy="646331"/>
          </a:xfrm>
          <a:prstGeom prst="rect">
            <a:avLst/>
          </a:prstGeom>
          <a:noFill/>
        </p:spPr>
        <p:txBody>
          <a:bodyPr wrap="none" rtlCol="0">
            <a:spAutoFit/>
          </a:bodyPr>
          <a:lstStyle/>
          <a:p>
            <a:r>
              <a:rPr lang="en-US" dirty="0"/>
              <a:t>This has implications for comparing relative abundances of different proteins,</a:t>
            </a:r>
            <a:br>
              <a:rPr lang="en-US" dirty="0"/>
            </a:br>
            <a:r>
              <a:rPr lang="en-US" dirty="0"/>
              <a:t>comparing to published studies, etc.</a:t>
            </a:r>
          </a:p>
        </p:txBody>
      </p:sp>
    </p:spTree>
    <p:extLst>
      <p:ext uri="{BB962C8B-B14F-4D97-AF65-F5344CB8AC3E}">
        <p14:creationId xmlns:p14="http://schemas.microsoft.com/office/powerpoint/2010/main" val="25580381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A55F14-36FA-6CB7-2BD3-B2A47532A794}"/>
              </a:ext>
            </a:extLst>
          </p:cNvPr>
          <p:cNvPicPr>
            <a:picLocks noChangeAspect="1"/>
          </p:cNvPicPr>
          <p:nvPr/>
        </p:nvPicPr>
        <p:blipFill>
          <a:blip r:embed="rId3"/>
          <a:stretch>
            <a:fillRect/>
          </a:stretch>
        </p:blipFill>
        <p:spPr>
          <a:xfrm>
            <a:off x="6294601" y="1461661"/>
            <a:ext cx="5223510" cy="4949190"/>
          </a:xfrm>
          <a:prstGeom prst="rect">
            <a:avLst/>
          </a:prstGeom>
        </p:spPr>
      </p:pic>
      <p:sp>
        <p:nvSpPr>
          <p:cNvPr id="2" name="Title 1">
            <a:extLst>
              <a:ext uri="{FF2B5EF4-FFF2-40B4-BE49-F238E27FC236}">
                <a16:creationId xmlns:a16="http://schemas.microsoft.com/office/drawing/2014/main" id="{1018BD0C-33D3-111D-6EE8-91CB774FF25C}"/>
              </a:ext>
            </a:extLst>
          </p:cNvPr>
          <p:cNvSpPr>
            <a:spLocks noGrp="1"/>
          </p:cNvSpPr>
          <p:nvPr>
            <p:ph type="title"/>
          </p:nvPr>
        </p:nvSpPr>
        <p:spPr>
          <a:xfrm>
            <a:off x="838200" y="365125"/>
            <a:ext cx="10515600" cy="926347"/>
          </a:xfrm>
        </p:spPr>
        <p:txBody>
          <a:bodyPr/>
          <a:lstStyle/>
          <a:p>
            <a:pPr algn="ctr"/>
            <a:r>
              <a:rPr lang="en-US" b="1" dirty="0"/>
              <a:t>Comparison to Ueda 2002 paper (2D-PAGE)</a:t>
            </a:r>
          </a:p>
        </p:txBody>
      </p:sp>
      <p:graphicFrame>
        <p:nvGraphicFramePr>
          <p:cNvPr id="4" name="Content Placeholder 3">
            <a:extLst>
              <a:ext uri="{FF2B5EF4-FFF2-40B4-BE49-F238E27FC236}">
                <a16:creationId xmlns:a16="http://schemas.microsoft.com/office/drawing/2014/main" id="{3526666F-9AC4-900B-70E8-49561FE5631A}"/>
              </a:ext>
            </a:extLst>
          </p:cNvPr>
          <p:cNvGraphicFramePr>
            <a:graphicFrameLocks noGrp="1"/>
          </p:cNvGraphicFramePr>
          <p:nvPr>
            <p:ph idx="1"/>
            <p:extLst>
              <p:ext uri="{D42A27DB-BD31-4B8C-83A1-F6EECF244321}">
                <p14:modId xmlns:p14="http://schemas.microsoft.com/office/powerpoint/2010/main" val="2409560124"/>
              </p:ext>
            </p:extLst>
          </p:nvPr>
        </p:nvGraphicFramePr>
        <p:xfrm>
          <a:off x="937561" y="1536591"/>
          <a:ext cx="5257800" cy="4874260"/>
        </p:xfrm>
        <a:graphic>
          <a:graphicData uri="http://schemas.openxmlformats.org/drawingml/2006/table">
            <a:tbl>
              <a:tblPr firstRow="1" bandRow="1">
                <a:tableStyleId>{5C22544A-7EE6-4342-B048-85BDC9FD1C3A}</a:tableStyleId>
              </a:tblPr>
              <a:tblGrid>
                <a:gridCol w="1395736">
                  <a:extLst>
                    <a:ext uri="{9D8B030D-6E8A-4147-A177-3AD203B41FA5}">
                      <a16:colId xmlns:a16="http://schemas.microsoft.com/office/drawing/2014/main" val="2343794461"/>
                    </a:ext>
                  </a:extLst>
                </a:gridCol>
                <a:gridCol w="1282262">
                  <a:extLst>
                    <a:ext uri="{9D8B030D-6E8A-4147-A177-3AD203B41FA5}">
                      <a16:colId xmlns:a16="http://schemas.microsoft.com/office/drawing/2014/main" val="2528405793"/>
                    </a:ext>
                  </a:extLst>
                </a:gridCol>
                <a:gridCol w="1265352">
                  <a:extLst>
                    <a:ext uri="{9D8B030D-6E8A-4147-A177-3AD203B41FA5}">
                      <a16:colId xmlns:a16="http://schemas.microsoft.com/office/drawing/2014/main" val="1542801073"/>
                    </a:ext>
                  </a:extLst>
                </a:gridCol>
                <a:gridCol w="1314450">
                  <a:extLst>
                    <a:ext uri="{9D8B030D-6E8A-4147-A177-3AD203B41FA5}">
                      <a16:colId xmlns:a16="http://schemas.microsoft.com/office/drawing/2014/main" val="897769380"/>
                    </a:ext>
                  </a:extLst>
                </a:gridCol>
              </a:tblGrid>
              <a:tr h="311150">
                <a:tc>
                  <a:txBody>
                    <a:bodyPr/>
                    <a:lstStyle/>
                    <a:p>
                      <a:r>
                        <a:rPr lang="en-US" sz="1400" dirty="0"/>
                        <a:t>Lens Protein</a:t>
                      </a:r>
                    </a:p>
                  </a:txBody>
                  <a:tcPr/>
                </a:tc>
                <a:tc>
                  <a:txBody>
                    <a:bodyPr/>
                    <a:lstStyle/>
                    <a:p>
                      <a:r>
                        <a:rPr lang="en-US" sz="1400" dirty="0"/>
                        <a:t>Ueda 2002 Relative %</a:t>
                      </a:r>
                    </a:p>
                  </a:txBody>
                  <a:tcPr/>
                </a:tc>
                <a:tc>
                  <a:txBody>
                    <a:bodyPr/>
                    <a:lstStyle/>
                    <a:p>
                      <a:r>
                        <a:rPr lang="en-US" sz="1400" dirty="0"/>
                        <a:t>TMT Default Relative %</a:t>
                      </a:r>
                    </a:p>
                  </a:txBody>
                  <a:tcPr/>
                </a:tc>
                <a:tc>
                  <a:txBody>
                    <a:bodyPr/>
                    <a:lstStyle/>
                    <a:p>
                      <a:r>
                        <a:rPr lang="en-US" sz="1400" dirty="0"/>
                        <a:t>TMT Relative % (w/ splitting)</a:t>
                      </a:r>
                    </a:p>
                  </a:txBody>
                  <a:tcPr/>
                </a:tc>
                <a:extLst>
                  <a:ext uri="{0D108BD9-81ED-4DB2-BD59-A6C34878D82A}">
                    <a16:rowId xmlns:a16="http://schemas.microsoft.com/office/drawing/2014/main" val="596485250"/>
                  </a:ext>
                </a:extLst>
              </a:tr>
              <a:tr h="311150">
                <a:tc>
                  <a:txBody>
                    <a:bodyPr/>
                    <a:lstStyle/>
                    <a:p>
                      <a:r>
                        <a:rPr lang="en-US" sz="1400" b="1" dirty="0"/>
                        <a:t>Beta B1</a:t>
                      </a:r>
                    </a:p>
                  </a:txBody>
                  <a:tcPr/>
                </a:tc>
                <a:tc>
                  <a:txBody>
                    <a:bodyPr/>
                    <a:lstStyle/>
                    <a:p>
                      <a:r>
                        <a:rPr lang="en-US" sz="1400" b="1" dirty="0"/>
                        <a:t>10.3</a:t>
                      </a:r>
                    </a:p>
                  </a:txBody>
                  <a:tcPr/>
                </a:tc>
                <a:tc>
                  <a:txBody>
                    <a:bodyPr/>
                    <a:lstStyle/>
                    <a:p>
                      <a:r>
                        <a:rPr lang="en-US" sz="1400" dirty="0"/>
                        <a:t>18.9</a:t>
                      </a:r>
                    </a:p>
                  </a:txBody>
                  <a:tcPr/>
                </a:tc>
                <a:tc>
                  <a:txBody>
                    <a:bodyPr/>
                    <a:lstStyle/>
                    <a:p>
                      <a:r>
                        <a:rPr lang="en-US" sz="1400" b="1" dirty="0"/>
                        <a:t>16.6</a:t>
                      </a:r>
                    </a:p>
                  </a:txBody>
                  <a:tcPr/>
                </a:tc>
                <a:extLst>
                  <a:ext uri="{0D108BD9-81ED-4DB2-BD59-A6C34878D82A}">
                    <a16:rowId xmlns:a16="http://schemas.microsoft.com/office/drawing/2014/main" val="390399280"/>
                  </a:ext>
                </a:extLst>
              </a:tr>
              <a:tr h="311150">
                <a:tc>
                  <a:txBody>
                    <a:bodyPr/>
                    <a:lstStyle/>
                    <a:p>
                      <a:r>
                        <a:rPr lang="en-US" sz="1400" dirty="0"/>
                        <a:t>Beta B2</a:t>
                      </a:r>
                    </a:p>
                  </a:txBody>
                  <a:tcPr/>
                </a:tc>
                <a:tc>
                  <a:txBody>
                    <a:bodyPr/>
                    <a:lstStyle/>
                    <a:p>
                      <a:r>
                        <a:rPr lang="en-US" sz="1400" dirty="0"/>
                        <a:t>0.2</a:t>
                      </a:r>
                    </a:p>
                  </a:txBody>
                  <a:tcPr/>
                </a:tc>
                <a:tc>
                  <a:txBody>
                    <a:bodyPr/>
                    <a:lstStyle/>
                    <a:p>
                      <a:r>
                        <a:rPr lang="en-US" sz="1400" dirty="0"/>
                        <a:t>0.5</a:t>
                      </a:r>
                    </a:p>
                  </a:txBody>
                  <a:tcPr/>
                </a:tc>
                <a:tc>
                  <a:txBody>
                    <a:bodyPr/>
                    <a:lstStyle/>
                    <a:p>
                      <a:r>
                        <a:rPr lang="en-US" sz="1400" dirty="0"/>
                        <a:t>0.4</a:t>
                      </a:r>
                    </a:p>
                  </a:txBody>
                  <a:tcPr/>
                </a:tc>
                <a:extLst>
                  <a:ext uri="{0D108BD9-81ED-4DB2-BD59-A6C34878D82A}">
                    <a16:rowId xmlns:a16="http://schemas.microsoft.com/office/drawing/2014/main" val="1619183479"/>
                  </a:ext>
                </a:extLst>
              </a:tr>
              <a:tr h="311150">
                <a:tc>
                  <a:txBody>
                    <a:bodyPr/>
                    <a:lstStyle/>
                    <a:p>
                      <a:r>
                        <a:rPr lang="en-US" sz="1400" dirty="0"/>
                        <a:t>Beta B3</a:t>
                      </a:r>
                    </a:p>
                  </a:txBody>
                  <a:tcPr/>
                </a:tc>
                <a:tc>
                  <a:txBody>
                    <a:bodyPr/>
                    <a:lstStyle/>
                    <a:p>
                      <a:r>
                        <a:rPr lang="en-US" sz="1400" dirty="0"/>
                        <a:t>9.9</a:t>
                      </a:r>
                    </a:p>
                  </a:txBody>
                  <a:tcPr/>
                </a:tc>
                <a:tc>
                  <a:txBody>
                    <a:bodyPr/>
                    <a:lstStyle/>
                    <a:p>
                      <a:r>
                        <a:rPr lang="en-US" sz="1400" dirty="0"/>
                        <a:t>11.2</a:t>
                      </a:r>
                    </a:p>
                  </a:txBody>
                  <a:tcPr/>
                </a:tc>
                <a:tc>
                  <a:txBody>
                    <a:bodyPr/>
                    <a:lstStyle/>
                    <a:p>
                      <a:r>
                        <a:rPr lang="en-US" sz="1400" dirty="0"/>
                        <a:t>9.9</a:t>
                      </a:r>
                    </a:p>
                  </a:txBody>
                  <a:tcPr/>
                </a:tc>
                <a:extLst>
                  <a:ext uri="{0D108BD9-81ED-4DB2-BD59-A6C34878D82A}">
                    <a16:rowId xmlns:a16="http://schemas.microsoft.com/office/drawing/2014/main" val="1056440616"/>
                  </a:ext>
                </a:extLst>
              </a:tr>
              <a:tr h="311150">
                <a:tc>
                  <a:txBody>
                    <a:bodyPr/>
                    <a:lstStyle/>
                    <a:p>
                      <a:r>
                        <a:rPr lang="en-US" sz="1400" dirty="0"/>
                        <a:t>Beta A1/A3</a:t>
                      </a:r>
                    </a:p>
                  </a:txBody>
                  <a:tcPr/>
                </a:tc>
                <a:tc>
                  <a:txBody>
                    <a:bodyPr/>
                    <a:lstStyle/>
                    <a:p>
                      <a:r>
                        <a:rPr lang="en-US" sz="1400" dirty="0"/>
                        <a:t>7.6</a:t>
                      </a:r>
                    </a:p>
                  </a:txBody>
                  <a:tcPr/>
                </a:tc>
                <a:tc>
                  <a:txBody>
                    <a:bodyPr/>
                    <a:lstStyle/>
                    <a:p>
                      <a:r>
                        <a:rPr lang="en-US" sz="1400" dirty="0"/>
                        <a:t>11.8</a:t>
                      </a:r>
                    </a:p>
                  </a:txBody>
                  <a:tcPr/>
                </a:tc>
                <a:tc>
                  <a:txBody>
                    <a:bodyPr/>
                    <a:lstStyle/>
                    <a:p>
                      <a:r>
                        <a:rPr lang="en-US" sz="1400" dirty="0"/>
                        <a:t>10.4</a:t>
                      </a:r>
                    </a:p>
                  </a:txBody>
                  <a:tcPr/>
                </a:tc>
                <a:extLst>
                  <a:ext uri="{0D108BD9-81ED-4DB2-BD59-A6C34878D82A}">
                    <a16:rowId xmlns:a16="http://schemas.microsoft.com/office/drawing/2014/main" val="2817013505"/>
                  </a:ext>
                </a:extLst>
              </a:tr>
              <a:tr h="311150">
                <a:tc>
                  <a:txBody>
                    <a:bodyPr/>
                    <a:lstStyle/>
                    <a:p>
                      <a:r>
                        <a:rPr lang="en-US" sz="1400" dirty="0"/>
                        <a:t>Beta A2</a:t>
                      </a:r>
                    </a:p>
                  </a:txBody>
                  <a:tcPr/>
                </a:tc>
                <a:tc>
                  <a:txBody>
                    <a:bodyPr/>
                    <a:lstStyle/>
                    <a:p>
                      <a:r>
                        <a:rPr lang="en-US" sz="1400" dirty="0"/>
                        <a:t>1.9</a:t>
                      </a:r>
                    </a:p>
                  </a:txBody>
                  <a:tcPr/>
                </a:tc>
                <a:tc>
                  <a:txBody>
                    <a:bodyPr/>
                    <a:lstStyle/>
                    <a:p>
                      <a:r>
                        <a:rPr lang="en-US" sz="1400" dirty="0"/>
                        <a:t>2.7</a:t>
                      </a:r>
                    </a:p>
                  </a:txBody>
                  <a:tcPr/>
                </a:tc>
                <a:tc>
                  <a:txBody>
                    <a:bodyPr/>
                    <a:lstStyle/>
                    <a:p>
                      <a:r>
                        <a:rPr lang="en-US" sz="1400" dirty="0"/>
                        <a:t>2.3</a:t>
                      </a:r>
                    </a:p>
                  </a:txBody>
                  <a:tcPr/>
                </a:tc>
                <a:extLst>
                  <a:ext uri="{0D108BD9-81ED-4DB2-BD59-A6C34878D82A}">
                    <a16:rowId xmlns:a16="http://schemas.microsoft.com/office/drawing/2014/main" val="3780201769"/>
                  </a:ext>
                </a:extLst>
              </a:tr>
              <a:tr h="311150">
                <a:tc>
                  <a:txBody>
                    <a:bodyPr/>
                    <a:lstStyle/>
                    <a:p>
                      <a:r>
                        <a:rPr lang="en-US" sz="1400" dirty="0"/>
                        <a:t>Beta A4</a:t>
                      </a:r>
                    </a:p>
                  </a:txBody>
                  <a:tcPr/>
                </a:tc>
                <a:tc>
                  <a:txBody>
                    <a:bodyPr/>
                    <a:lstStyle/>
                    <a:p>
                      <a:r>
                        <a:rPr lang="en-US" sz="1400" dirty="0"/>
                        <a:t>1.9</a:t>
                      </a:r>
                    </a:p>
                  </a:txBody>
                  <a:tcPr/>
                </a:tc>
                <a:tc>
                  <a:txBody>
                    <a:bodyPr/>
                    <a:lstStyle/>
                    <a:p>
                      <a:r>
                        <a:rPr lang="en-US" sz="1400" dirty="0"/>
                        <a:t>2.2</a:t>
                      </a:r>
                    </a:p>
                  </a:txBody>
                  <a:tcPr/>
                </a:tc>
                <a:tc>
                  <a:txBody>
                    <a:bodyPr/>
                    <a:lstStyle/>
                    <a:p>
                      <a:r>
                        <a:rPr lang="en-US" sz="1400" dirty="0"/>
                        <a:t>1.9</a:t>
                      </a:r>
                    </a:p>
                  </a:txBody>
                  <a:tcPr/>
                </a:tc>
                <a:extLst>
                  <a:ext uri="{0D108BD9-81ED-4DB2-BD59-A6C34878D82A}">
                    <a16:rowId xmlns:a16="http://schemas.microsoft.com/office/drawing/2014/main" val="2348376131"/>
                  </a:ext>
                </a:extLst>
              </a:tr>
              <a:tr h="311150">
                <a:tc>
                  <a:txBody>
                    <a:bodyPr/>
                    <a:lstStyle/>
                    <a:p>
                      <a:r>
                        <a:rPr lang="en-US" sz="1400" b="1" dirty="0"/>
                        <a:t>Alpha A + insert</a:t>
                      </a:r>
                    </a:p>
                  </a:txBody>
                  <a:tcPr/>
                </a:tc>
                <a:tc>
                  <a:txBody>
                    <a:bodyPr/>
                    <a:lstStyle/>
                    <a:p>
                      <a:r>
                        <a:rPr lang="en-US" sz="1400" b="1" dirty="0"/>
                        <a:t>20.3</a:t>
                      </a:r>
                    </a:p>
                  </a:txBody>
                  <a:tcPr/>
                </a:tc>
                <a:tc>
                  <a:txBody>
                    <a:bodyPr/>
                    <a:lstStyle/>
                    <a:p>
                      <a:r>
                        <a:rPr lang="en-US" sz="1400" dirty="0"/>
                        <a:t>31.0</a:t>
                      </a:r>
                    </a:p>
                  </a:txBody>
                  <a:tcPr/>
                </a:tc>
                <a:tc>
                  <a:txBody>
                    <a:bodyPr/>
                    <a:lstStyle/>
                    <a:p>
                      <a:r>
                        <a:rPr lang="en-US" sz="1400" b="1" dirty="0"/>
                        <a:t>27.3</a:t>
                      </a:r>
                    </a:p>
                  </a:txBody>
                  <a:tcPr/>
                </a:tc>
                <a:extLst>
                  <a:ext uri="{0D108BD9-81ED-4DB2-BD59-A6C34878D82A}">
                    <a16:rowId xmlns:a16="http://schemas.microsoft.com/office/drawing/2014/main" val="1075310868"/>
                  </a:ext>
                </a:extLst>
              </a:tr>
              <a:tr h="311150">
                <a:tc>
                  <a:txBody>
                    <a:bodyPr/>
                    <a:lstStyle/>
                    <a:p>
                      <a:r>
                        <a:rPr lang="en-US" sz="1400" dirty="0"/>
                        <a:t>Alpha B</a:t>
                      </a:r>
                    </a:p>
                  </a:txBody>
                  <a:tcPr/>
                </a:tc>
                <a:tc>
                  <a:txBody>
                    <a:bodyPr/>
                    <a:lstStyle/>
                    <a:p>
                      <a:r>
                        <a:rPr lang="en-US" sz="1400" dirty="0"/>
                        <a:t>4.6</a:t>
                      </a:r>
                    </a:p>
                  </a:txBody>
                  <a:tcPr/>
                </a:tc>
                <a:tc>
                  <a:txBody>
                    <a:bodyPr/>
                    <a:lstStyle/>
                    <a:p>
                      <a:r>
                        <a:rPr lang="en-US" sz="1400" dirty="0"/>
                        <a:t>3.0</a:t>
                      </a:r>
                    </a:p>
                  </a:txBody>
                  <a:tcPr/>
                </a:tc>
                <a:tc>
                  <a:txBody>
                    <a:bodyPr/>
                    <a:lstStyle/>
                    <a:p>
                      <a:r>
                        <a:rPr lang="en-US" sz="1400" dirty="0"/>
                        <a:t>2.6</a:t>
                      </a:r>
                    </a:p>
                  </a:txBody>
                  <a:tcPr/>
                </a:tc>
                <a:extLst>
                  <a:ext uri="{0D108BD9-81ED-4DB2-BD59-A6C34878D82A}">
                    <a16:rowId xmlns:a16="http://schemas.microsoft.com/office/drawing/2014/main" val="1972143895"/>
                  </a:ext>
                </a:extLst>
              </a:tr>
              <a:tr h="311150">
                <a:tc>
                  <a:txBody>
                    <a:bodyPr/>
                    <a:lstStyle/>
                    <a:p>
                      <a:r>
                        <a:rPr lang="en-US" sz="1400" dirty="0"/>
                        <a:t>Gamma A</a:t>
                      </a:r>
                    </a:p>
                  </a:txBody>
                  <a:tcPr/>
                </a:tc>
                <a:tc>
                  <a:txBody>
                    <a:bodyPr/>
                    <a:lstStyle/>
                    <a:p>
                      <a:r>
                        <a:rPr lang="en-US" sz="1400" dirty="0"/>
                        <a:t>9.3</a:t>
                      </a:r>
                    </a:p>
                  </a:txBody>
                  <a:tcPr/>
                </a:tc>
                <a:tc>
                  <a:txBody>
                    <a:bodyPr/>
                    <a:lstStyle/>
                    <a:p>
                      <a:r>
                        <a:rPr lang="en-US" sz="1400" dirty="0"/>
                        <a:t>10.1</a:t>
                      </a:r>
                    </a:p>
                  </a:txBody>
                  <a:tcPr/>
                </a:tc>
                <a:tc>
                  <a:txBody>
                    <a:bodyPr/>
                    <a:lstStyle/>
                    <a:p>
                      <a:r>
                        <a:rPr lang="en-US" sz="1400" dirty="0"/>
                        <a:t>10.6</a:t>
                      </a:r>
                    </a:p>
                  </a:txBody>
                  <a:tcPr/>
                </a:tc>
                <a:extLst>
                  <a:ext uri="{0D108BD9-81ED-4DB2-BD59-A6C34878D82A}">
                    <a16:rowId xmlns:a16="http://schemas.microsoft.com/office/drawing/2014/main" val="1680199833"/>
                  </a:ext>
                </a:extLst>
              </a:tr>
              <a:tr h="311150">
                <a:tc>
                  <a:txBody>
                    <a:bodyPr/>
                    <a:lstStyle/>
                    <a:p>
                      <a:r>
                        <a:rPr lang="en-US" sz="1400" dirty="0"/>
                        <a:t>Gamma B/C</a:t>
                      </a:r>
                    </a:p>
                  </a:txBody>
                  <a:tcPr/>
                </a:tc>
                <a:tc>
                  <a:txBody>
                    <a:bodyPr/>
                    <a:lstStyle/>
                    <a:p>
                      <a:r>
                        <a:rPr lang="en-US" sz="1400" dirty="0"/>
                        <a:t>4.8</a:t>
                      </a:r>
                    </a:p>
                  </a:txBody>
                  <a:tcPr/>
                </a:tc>
                <a:tc>
                  <a:txBody>
                    <a:bodyPr/>
                    <a:lstStyle/>
                    <a:p>
                      <a:r>
                        <a:rPr lang="en-US" sz="1400" dirty="0"/>
                        <a:t>4.4</a:t>
                      </a:r>
                    </a:p>
                  </a:txBody>
                  <a:tcPr/>
                </a:tc>
                <a:tc>
                  <a:txBody>
                    <a:bodyPr/>
                    <a:lstStyle/>
                    <a:p>
                      <a:r>
                        <a:rPr lang="en-US" sz="1400" dirty="0"/>
                        <a:t>7.6</a:t>
                      </a:r>
                    </a:p>
                  </a:txBody>
                  <a:tcPr/>
                </a:tc>
                <a:extLst>
                  <a:ext uri="{0D108BD9-81ED-4DB2-BD59-A6C34878D82A}">
                    <a16:rowId xmlns:a16="http://schemas.microsoft.com/office/drawing/2014/main" val="3268356691"/>
                  </a:ext>
                </a:extLst>
              </a:tr>
              <a:tr h="311150">
                <a:tc>
                  <a:txBody>
                    <a:bodyPr/>
                    <a:lstStyle/>
                    <a:p>
                      <a:r>
                        <a:rPr lang="en-US" sz="1400" b="1" dirty="0"/>
                        <a:t>Gamma D</a:t>
                      </a:r>
                    </a:p>
                  </a:txBody>
                  <a:tcPr/>
                </a:tc>
                <a:tc>
                  <a:txBody>
                    <a:bodyPr/>
                    <a:lstStyle/>
                    <a:p>
                      <a:r>
                        <a:rPr lang="en-US" sz="1400" b="1" dirty="0"/>
                        <a:t>9.1</a:t>
                      </a:r>
                    </a:p>
                  </a:txBody>
                  <a:tcPr/>
                </a:tc>
                <a:tc>
                  <a:txBody>
                    <a:bodyPr/>
                    <a:lstStyle/>
                    <a:p>
                      <a:r>
                        <a:rPr lang="en-US" sz="1400" dirty="0"/>
                        <a:t>0.7</a:t>
                      </a:r>
                    </a:p>
                  </a:txBody>
                  <a:tcPr/>
                </a:tc>
                <a:tc>
                  <a:txBody>
                    <a:bodyPr/>
                    <a:lstStyle/>
                    <a:p>
                      <a:r>
                        <a:rPr lang="en-US" sz="1400" b="1" dirty="0"/>
                        <a:t>2.5</a:t>
                      </a:r>
                    </a:p>
                  </a:txBody>
                  <a:tcPr/>
                </a:tc>
                <a:extLst>
                  <a:ext uri="{0D108BD9-81ED-4DB2-BD59-A6C34878D82A}">
                    <a16:rowId xmlns:a16="http://schemas.microsoft.com/office/drawing/2014/main" val="165497077"/>
                  </a:ext>
                </a:extLst>
              </a:tr>
              <a:tr h="311150">
                <a:tc>
                  <a:txBody>
                    <a:bodyPr/>
                    <a:lstStyle/>
                    <a:p>
                      <a:r>
                        <a:rPr lang="en-US" sz="1400" b="1" dirty="0"/>
                        <a:t>Gamma E/F</a:t>
                      </a:r>
                    </a:p>
                  </a:txBody>
                  <a:tcPr/>
                </a:tc>
                <a:tc>
                  <a:txBody>
                    <a:bodyPr/>
                    <a:lstStyle/>
                    <a:p>
                      <a:r>
                        <a:rPr lang="en-US" sz="1400" b="1" dirty="0"/>
                        <a:t>19.1</a:t>
                      </a:r>
                    </a:p>
                  </a:txBody>
                  <a:tcPr/>
                </a:tc>
                <a:tc>
                  <a:txBody>
                    <a:bodyPr/>
                    <a:lstStyle/>
                    <a:p>
                      <a:r>
                        <a:rPr lang="en-US" sz="1400" dirty="0"/>
                        <a:t>2.5</a:t>
                      </a:r>
                    </a:p>
                  </a:txBody>
                  <a:tcPr/>
                </a:tc>
                <a:tc>
                  <a:txBody>
                    <a:bodyPr/>
                    <a:lstStyle/>
                    <a:p>
                      <a:r>
                        <a:rPr lang="en-US" sz="1400" b="1" dirty="0"/>
                        <a:t>6.7</a:t>
                      </a:r>
                    </a:p>
                  </a:txBody>
                  <a:tcPr/>
                </a:tc>
                <a:extLst>
                  <a:ext uri="{0D108BD9-81ED-4DB2-BD59-A6C34878D82A}">
                    <a16:rowId xmlns:a16="http://schemas.microsoft.com/office/drawing/2014/main" val="1890793098"/>
                  </a:ext>
                </a:extLst>
              </a:tr>
              <a:tr h="311150">
                <a:tc>
                  <a:txBody>
                    <a:bodyPr/>
                    <a:lstStyle/>
                    <a:p>
                      <a:r>
                        <a:rPr lang="en-US" sz="1400" dirty="0"/>
                        <a:t>Gamma S</a:t>
                      </a:r>
                    </a:p>
                  </a:txBody>
                  <a:tcPr/>
                </a:tc>
                <a:tc>
                  <a:txBody>
                    <a:bodyPr/>
                    <a:lstStyle/>
                    <a:p>
                      <a:r>
                        <a:rPr lang="en-US" sz="1400" dirty="0"/>
                        <a:t>1.0</a:t>
                      </a:r>
                    </a:p>
                  </a:txBody>
                  <a:tcPr/>
                </a:tc>
                <a:tc>
                  <a:txBody>
                    <a:bodyPr/>
                    <a:lstStyle/>
                    <a:p>
                      <a:r>
                        <a:rPr lang="en-US" sz="1400" dirty="0"/>
                        <a:t>0.9</a:t>
                      </a:r>
                    </a:p>
                  </a:txBody>
                  <a:tcPr/>
                </a:tc>
                <a:tc>
                  <a:txBody>
                    <a:bodyPr/>
                    <a:lstStyle/>
                    <a:p>
                      <a:r>
                        <a:rPr lang="en-US" sz="1400" dirty="0"/>
                        <a:t>0.8</a:t>
                      </a:r>
                    </a:p>
                  </a:txBody>
                  <a:tcPr/>
                </a:tc>
                <a:extLst>
                  <a:ext uri="{0D108BD9-81ED-4DB2-BD59-A6C34878D82A}">
                    <a16:rowId xmlns:a16="http://schemas.microsoft.com/office/drawing/2014/main" val="4209970070"/>
                  </a:ext>
                </a:extLst>
              </a:tr>
              <a:tr h="311150">
                <a:tc>
                  <a:txBody>
                    <a:bodyPr/>
                    <a:lstStyle/>
                    <a:p>
                      <a:r>
                        <a:rPr lang="en-US" sz="1400" dirty="0"/>
                        <a:t>FABP</a:t>
                      </a:r>
                    </a:p>
                  </a:txBody>
                  <a:tcPr/>
                </a:tc>
                <a:tc>
                  <a:txBody>
                    <a:bodyPr/>
                    <a:lstStyle/>
                    <a:p>
                      <a:r>
                        <a:rPr lang="en-US" sz="1400" dirty="0"/>
                        <a:t>0.1</a:t>
                      </a:r>
                    </a:p>
                  </a:txBody>
                  <a:tcPr/>
                </a:tc>
                <a:tc>
                  <a:txBody>
                    <a:bodyPr/>
                    <a:lstStyle/>
                    <a:p>
                      <a:r>
                        <a:rPr lang="en-US" sz="1400" dirty="0"/>
                        <a:t>0.3</a:t>
                      </a:r>
                    </a:p>
                  </a:txBody>
                  <a:tcPr/>
                </a:tc>
                <a:tc>
                  <a:txBody>
                    <a:bodyPr/>
                    <a:lstStyle/>
                    <a:p>
                      <a:r>
                        <a:rPr lang="en-US" sz="1400" dirty="0"/>
                        <a:t>0.3</a:t>
                      </a:r>
                    </a:p>
                  </a:txBody>
                  <a:tcPr/>
                </a:tc>
                <a:extLst>
                  <a:ext uri="{0D108BD9-81ED-4DB2-BD59-A6C34878D82A}">
                    <a16:rowId xmlns:a16="http://schemas.microsoft.com/office/drawing/2014/main" val="3475787225"/>
                  </a:ext>
                </a:extLst>
              </a:tr>
            </a:tbl>
          </a:graphicData>
        </a:graphic>
      </p:graphicFrame>
      <p:cxnSp>
        <p:nvCxnSpPr>
          <p:cNvPr id="7" name="Straight Connector 6">
            <a:extLst>
              <a:ext uri="{FF2B5EF4-FFF2-40B4-BE49-F238E27FC236}">
                <a16:creationId xmlns:a16="http://schemas.microsoft.com/office/drawing/2014/main" id="{271782DD-2780-4F4A-C0B2-B524FEFCF58E}"/>
              </a:ext>
            </a:extLst>
          </p:cNvPr>
          <p:cNvCxnSpPr>
            <a:cxnSpLocks/>
          </p:cNvCxnSpPr>
          <p:nvPr/>
        </p:nvCxnSpPr>
        <p:spPr>
          <a:xfrm flipV="1">
            <a:off x="7062955" y="2953407"/>
            <a:ext cx="4191484" cy="268013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119AA4D-21F0-959D-0994-44830579E689}"/>
              </a:ext>
            </a:extLst>
          </p:cNvPr>
          <p:cNvSpPr txBox="1"/>
          <p:nvPr/>
        </p:nvSpPr>
        <p:spPr>
          <a:xfrm>
            <a:off x="10058396" y="2531525"/>
            <a:ext cx="433132" cy="338554"/>
          </a:xfrm>
          <a:prstGeom prst="rect">
            <a:avLst/>
          </a:prstGeom>
          <a:noFill/>
        </p:spPr>
        <p:txBody>
          <a:bodyPr wrap="none" rtlCol="0">
            <a:spAutoFit/>
          </a:bodyPr>
          <a:lstStyle/>
          <a:p>
            <a:r>
              <a:rPr lang="en-US" sz="1600" dirty="0" err="1">
                <a:latin typeface="Symbol" pitchFamily="2" charset="2"/>
              </a:rPr>
              <a:t>a</a:t>
            </a:r>
            <a:r>
              <a:rPr lang="en-US" sz="1600" dirty="0" err="1"/>
              <a:t>A</a:t>
            </a:r>
            <a:endParaRPr lang="en-US" sz="1600" dirty="0"/>
          </a:p>
        </p:txBody>
      </p:sp>
      <p:sp>
        <p:nvSpPr>
          <p:cNvPr id="21" name="TextBox 20">
            <a:extLst>
              <a:ext uri="{FF2B5EF4-FFF2-40B4-BE49-F238E27FC236}">
                <a16:creationId xmlns:a16="http://schemas.microsoft.com/office/drawing/2014/main" id="{54B24D37-9DA4-C5EF-6739-A11A7B6446DD}"/>
              </a:ext>
            </a:extLst>
          </p:cNvPr>
          <p:cNvSpPr txBox="1"/>
          <p:nvPr/>
        </p:nvSpPr>
        <p:spPr>
          <a:xfrm>
            <a:off x="10305391" y="4764972"/>
            <a:ext cx="543739" cy="338554"/>
          </a:xfrm>
          <a:prstGeom prst="rect">
            <a:avLst/>
          </a:prstGeom>
          <a:noFill/>
        </p:spPr>
        <p:txBody>
          <a:bodyPr wrap="none" rtlCol="0">
            <a:spAutoFit/>
          </a:bodyPr>
          <a:lstStyle/>
          <a:p>
            <a:r>
              <a:rPr lang="en-US" sz="1600" dirty="0" err="1">
                <a:latin typeface="Symbol" pitchFamily="2" charset="2"/>
              </a:rPr>
              <a:t>g</a:t>
            </a:r>
            <a:r>
              <a:rPr lang="en-US" sz="1600" dirty="0" err="1"/>
              <a:t>E</a:t>
            </a:r>
            <a:r>
              <a:rPr lang="en-US" sz="1600" dirty="0"/>
              <a:t>/F</a:t>
            </a:r>
          </a:p>
        </p:txBody>
      </p:sp>
      <p:sp>
        <p:nvSpPr>
          <p:cNvPr id="22" name="TextBox 21">
            <a:extLst>
              <a:ext uri="{FF2B5EF4-FFF2-40B4-BE49-F238E27FC236}">
                <a16:creationId xmlns:a16="http://schemas.microsoft.com/office/drawing/2014/main" id="{9FC3611E-9CD0-4B30-1697-B66B45DB2F78}"/>
              </a:ext>
            </a:extLst>
          </p:cNvPr>
          <p:cNvSpPr txBox="1"/>
          <p:nvPr/>
        </p:nvSpPr>
        <p:spPr>
          <a:xfrm>
            <a:off x="7668402" y="4189372"/>
            <a:ext cx="813941" cy="338554"/>
          </a:xfrm>
          <a:prstGeom prst="rect">
            <a:avLst/>
          </a:prstGeom>
          <a:noFill/>
        </p:spPr>
        <p:txBody>
          <a:bodyPr wrap="none" rtlCol="0">
            <a:spAutoFit/>
          </a:bodyPr>
          <a:lstStyle/>
          <a:p>
            <a:r>
              <a:rPr lang="en-US" sz="1600" dirty="0">
                <a:latin typeface="Symbol" pitchFamily="2" charset="2"/>
              </a:rPr>
              <a:t>b</a:t>
            </a:r>
            <a:r>
              <a:rPr lang="en-US" sz="1600" dirty="0"/>
              <a:t>A1/A3</a:t>
            </a:r>
          </a:p>
        </p:txBody>
      </p:sp>
      <p:sp>
        <p:nvSpPr>
          <p:cNvPr id="23" name="TextBox 22">
            <a:extLst>
              <a:ext uri="{FF2B5EF4-FFF2-40B4-BE49-F238E27FC236}">
                <a16:creationId xmlns:a16="http://schemas.microsoft.com/office/drawing/2014/main" id="{511FD82B-4EE3-3E71-D14E-D5B8E2307A24}"/>
              </a:ext>
            </a:extLst>
          </p:cNvPr>
          <p:cNvSpPr txBox="1"/>
          <p:nvPr/>
        </p:nvSpPr>
        <p:spPr>
          <a:xfrm>
            <a:off x="8612846" y="5219949"/>
            <a:ext cx="396262" cy="338554"/>
          </a:xfrm>
          <a:prstGeom prst="rect">
            <a:avLst/>
          </a:prstGeom>
          <a:noFill/>
        </p:spPr>
        <p:txBody>
          <a:bodyPr wrap="none" rtlCol="0">
            <a:spAutoFit/>
          </a:bodyPr>
          <a:lstStyle/>
          <a:p>
            <a:r>
              <a:rPr lang="en-US" sz="1600" dirty="0" err="1">
                <a:latin typeface="Symbol" pitchFamily="2" charset="2"/>
              </a:rPr>
              <a:t>g</a:t>
            </a:r>
            <a:r>
              <a:rPr lang="en-US" sz="1600" dirty="0" err="1"/>
              <a:t>D</a:t>
            </a:r>
            <a:endParaRPr lang="en-US" sz="1600" dirty="0"/>
          </a:p>
        </p:txBody>
      </p:sp>
      <p:sp>
        <p:nvSpPr>
          <p:cNvPr id="24" name="TextBox 23">
            <a:extLst>
              <a:ext uri="{FF2B5EF4-FFF2-40B4-BE49-F238E27FC236}">
                <a16:creationId xmlns:a16="http://schemas.microsoft.com/office/drawing/2014/main" id="{46AD2CD2-2E33-80DA-4973-B90AB8BD703A}"/>
              </a:ext>
            </a:extLst>
          </p:cNvPr>
          <p:cNvSpPr txBox="1"/>
          <p:nvPr/>
        </p:nvSpPr>
        <p:spPr>
          <a:xfrm>
            <a:off x="8792271" y="3669014"/>
            <a:ext cx="513282" cy="338554"/>
          </a:xfrm>
          <a:prstGeom prst="rect">
            <a:avLst/>
          </a:prstGeom>
          <a:noFill/>
        </p:spPr>
        <p:txBody>
          <a:bodyPr wrap="none" rtlCol="0">
            <a:spAutoFit/>
          </a:bodyPr>
          <a:lstStyle/>
          <a:p>
            <a:r>
              <a:rPr lang="en-US" sz="1600" dirty="0">
                <a:latin typeface="Symbol" pitchFamily="2" charset="2"/>
              </a:rPr>
              <a:t>b</a:t>
            </a:r>
            <a:r>
              <a:rPr lang="en-US" sz="1600" dirty="0"/>
              <a:t>B1</a:t>
            </a:r>
          </a:p>
        </p:txBody>
      </p:sp>
      <p:sp>
        <p:nvSpPr>
          <p:cNvPr id="25" name="TextBox 24">
            <a:extLst>
              <a:ext uri="{FF2B5EF4-FFF2-40B4-BE49-F238E27FC236}">
                <a16:creationId xmlns:a16="http://schemas.microsoft.com/office/drawing/2014/main" id="{8C5623E8-0FA2-4610-A335-99F12331E30B}"/>
              </a:ext>
            </a:extLst>
          </p:cNvPr>
          <p:cNvSpPr txBox="1"/>
          <p:nvPr/>
        </p:nvSpPr>
        <p:spPr>
          <a:xfrm>
            <a:off x="8760741" y="4419771"/>
            <a:ext cx="513282" cy="338554"/>
          </a:xfrm>
          <a:prstGeom prst="rect">
            <a:avLst/>
          </a:prstGeom>
          <a:noFill/>
        </p:spPr>
        <p:txBody>
          <a:bodyPr wrap="none" rtlCol="0">
            <a:spAutoFit/>
          </a:bodyPr>
          <a:lstStyle/>
          <a:p>
            <a:r>
              <a:rPr lang="en-US" sz="1600" dirty="0">
                <a:latin typeface="Symbol" pitchFamily="2" charset="2"/>
              </a:rPr>
              <a:t>b</a:t>
            </a:r>
            <a:r>
              <a:rPr lang="en-US" sz="1600" dirty="0"/>
              <a:t>B3</a:t>
            </a:r>
          </a:p>
        </p:txBody>
      </p:sp>
      <p:sp>
        <p:nvSpPr>
          <p:cNvPr id="26" name="TextBox 25">
            <a:extLst>
              <a:ext uri="{FF2B5EF4-FFF2-40B4-BE49-F238E27FC236}">
                <a16:creationId xmlns:a16="http://schemas.microsoft.com/office/drawing/2014/main" id="{3BC76FFE-2D3E-E01A-9E7D-8054E209666B}"/>
              </a:ext>
            </a:extLst>
          </p:cNvPr>
          <p:cNvSpPr txBox="1"/>
          <p:nvPr/>
        </p:nvSpPr>
        <p:spPr>
          <a:xfrm>
            <a:off x="8554595" y="4115802"/>
            <a:ext cx="412292" cy="338554"/>
          </a:xfrm>
          <a:prstGeom prst="rect">
            <a:avLst/>
          </a:prstGeom>
          <a:noFill/>
        </p:spPr>
        <p:txBody>
          <a:bodyPr wrap="square" rtlCol="0">
            <a:spAutoFit/>
          </a:bodyPr>
          <a:lstStyle/>
          <a:p>
            <a:r>
              <a:rPr lang="en-US" sz="1600" dirty="0" err="1">
                <a:latin typeface="Symbol" pitchFamily="2" charset="2"/>
              </a:rPr>
              <a:t>g</a:t>
            </a:r>
            <a:r>
              <a:rPr lang="en-US" sz="1600" dirty="0" err="1"/>
              <a:t>A</a:t>
            </a:r>
            <a:endParaRPr lang="en-US" sz="1600" dirty="0"/>
          </a:p>
        </p:txBody>
      </p:sp>
      <p:sp>
        <p:nvSpPr>
          <p:cNvPr id="27" name="TextBox 26">
            <a:extLst>
              <a:ext uri="{FF2B5EF4-FFF2-40B4-BE49-F238E27FC236}">
                <a16:creationId xmlns:a16="http://schemas.microsoft.com/office/drawing/2014/main" id="{3BFFE5D0-AF29-EB47-7901-4726D025EA87}"/>
              </a:ext>
            </a:extLst>
          </p:cNvPr>
          <p:cNvSpPr txBox="1"/>
          <p:nvPr/>
        </p:nvSpPr>
        <p:spPr>
          <a:xfrm>
            <a:off x="7270734" y="4665368"/>
            <a:ext cx="569387" cy="338554"/>
          </a:xfrm>
          <a:prstGeom prst="rect">
            <a:avLst/>
          </a:prstGeom>
          <a:noFill/>
        </p:spPr>
        <p:txBody>
          <a:bodyPr wrap="none" rtlCol="0">
            <a:spAutoFit/>
          </a:bodyPr>
          <a:lstStyle/>
          <a:p>
            <a:r>
              <a:rPr lang="en-US" sz="1600" dirty="0" err="1">
                <a:latin typeface="Symbol" pitchFamily="2" charset="2"/>
              </a:rPr>
              <a:t>g</a:t>
            </a:r>
            <a:r>
              <a:rPr lang="en-US" sz="1600" dirty="0" err="1"/>
              <a:t>B</a:t>
            </a:r>
            <a:r>
              <a:rPr lang="en-US" sz="1600" dirty="0"/>
              <a:t>/C</a:t>
            </a:r>
          </a:p>
        </p:txBody>
      </p:sp>
      <p:sp>
        <p:nvSpPr>
          <p:cNvPr id="28" name="TextBox 27">
            <a:extLst>
              <a:ext uri="{FF2B5EF4-FFF2-40B4-BE49-F238E27FC236}">
                <a16:creationId xmlns:a16="http://schemas.microsoft.com/office/drawing/2014/main" id="{2F4D9FCB-7EF1-FE67-26A8-7E0820384E40}"/>
              </a:ext>
            </a:extLst>
          </p:cNvPr>
          <p:cNvSpPr txBox="1"/>
          <p:nvPr/>
        </p:nvSpPr>
        <p:spPr>
          <a:xfrm>
            <a:off x="7837825" y="5209439"/>
            <a:ext cx="426720" cy="338554"/>
          </a:xfrm>
          <a:prstGeom prst="rect">
            <a:avLst/>
          </a:prstGeom>
          <a:noFill/>
        </p:spPr>
        <p:txBody>
          <a:bodyPr wrap="none" rtlCol="0">
            <a:spAutoFit/>
          </a:bodyPr>
          <a:lstStyle/>
          <a:p>
            <a:r>
              <a:rPr lang="en-US" sz="1600" dirty="0" err="1">
                <a:latin typeface="Symbol" pitchFamily="2" charset="2"/>
              </a:rPr>
              <a:t>a</a:t>
            </a:r>
            <a:r>
              <a:rPr lang="en-US" sz="1600" dirty="0" err="1"/>
              <a:t>B</a:t>
            </a:r>
            <a:endParaRPr lang="en-US" sz="1600" dirty="0"/>
          </a:p>
        </p:txBody>
      </p:sp>
      <p:sp>
        <p:nvSpPr>
          <p:cNvPr id="29" name="TextBox 28">
            <a:extLst>
              <a:ext uri="{FF2B5EF4-FFF2-40B4-BE49-F238E27FC236}">
                <a16:creationId xmlns:a16="http://schemas.microsoft.com/office/drawing/2014/main" id="{73633ACF-686E-3BD3-1F4B-946ADB36DD34}"/>
              </a:ext>
            </a:extLst>
          </p:cNvPr>
          <p:cNvSpPr txBox="1"/>
          <p:nvPr/>
        </p:nvSpPr>
        <p:spPr>
          <a:xfrm>
            <a:off x="6547149" y="5375514"/>
            <a:ext cx="604333" cy="584775"/>
          </a:xfrm>
          <a:prstGeom prst="rect">
            <a:avLst/>
          </a:prstGeom>
          <a:noFill/>
        </p:spPr>
        <p:txBody>
          <a:bodyPr wrap="none" rtlCol="0">
            <a:spAutoFit/>
          </a:bodyPr>
          <a:lstStyle/>
          <a:p>
            <a:r>
              <a:rPr lang="en-US" sz="1600" dirty="0">
                <a:latin typeface="Symbol" pitchFamily="2" charset="2"/>
              </a:rPr>
              <a:t>b</a:t>
            </a:r>
            <a:r>
              <a:rPr lang="en-US" sz="1600" dirty="0"/>
              <a:t>B2</a:t>
            </a:r>
            <a:br>
              <a:rPr lang="en-US" sz="1600" dirty="0"/>
            </a:br>
            <a:r>
              <a:rPr lang="en-US" sz="1600" dirty="0"/>
              <a:t>FABP</a:t>
            </a:r>
          </a:p>
        </p:txBody>
      </p:sp>
      <p:sp>
        <p:nvSpPr>
          <p:cNvPr id="30" name="TextBox 29">
            <a:extLst>
              <a:ext uri="{FF2B5EF4-FFF2-40B4-BE49-F238E27FC236}">
                <a16:creationId xmlns:a16="http://schemas.microsoft.com/office/drawing/2014/main" id="{18A8056C-7496-C71D-7BE0-A50159570280}"/>
              </a:ext>
            </a:extLst>
          </p:cNvPr>
          <p:cNvSpPr txBox="1"/>
          <p:nvPr/>
        </p:nvSpPr>
        <p:spPr>
          <a:xfrm>
            <a:off x="7337383" y="5117487"/>
            <a:ext cx="519694" cy="584775"/>
          </a:xfrm>
          <a:prstGeom prst="rect">
            <a:avLst/>
          </a:prstGeom>
          <a:noFill/>
        </p:spPr>
        <p:txBody>
          <a:bodyPr wrap="none" rtlCol="0">
            <a:spAutoFit/>
          </a:bodyPr>
          <a:lstStyle/>
          <a:p>
            <a:r>
              <a:rPr lang="en-US" sz="1600" dirty="0">
                <a:latin typeface="Symbol" pitchFamily="2" charset="2"/>
              </a:rPr>
              <a:t>b</a:t>
            </a:r>
            <a:r>
              <a:rPr lang="en-US" sz="1600" dirty="0"/>
              <a:t>A2</a:t>
            </a:r>
            <a:br>
              <a:rPr lang="en-US" sz="1600" dirty="0"/>
            </a:br>
            <a:r>
              <a:rPr lang="en-US" sz="1600" dirty="0">
                <a:latin typeface="Symbol" pitchFamily="2" charset="2"/>
              </a:rPr>
              <a:t>b</a:t>
            </a:r>
            <a:r>
              <a:rPr lang="en-US" sz="1600" dirty="0"/>
              <a:t>A4</a:t>
            </a:r>
          </a:p>
        </p:txBody>
      </p:sp>
      <p:sp>
        <p:nvSpPr>
          <p:cNvPr id="31" name="TextBox 30">
            <a:extLst>
              <a:ext uri="{FF2B5EF4-FFF2-40B4-BE49-F238E27FC236}">
                <a16:creationId xmlns:a16="http://schemas.microsoft.com/office/drawing/2014/main" id="{CB27A93C-D8EE-4A27-1240-0820C0BB4EF2}"/>
              </a:ext>
            </a:extLst>
          </p:cNvPr>
          <p:cNvSpPr txBox="1"/>
          <p:nvPr/>
        </p:nvSpPr>
        <p:spPr>
          <a:xfrm>
            <a:off x="7000339" y="5240597"/>
            <a:ext cx="364202" cy="338554"/>
          </a:xfrm>
          <a:prstGeom prst="rect">
            <a:avLst/>
          </a:prstGeom>
          <a:noFill/>
        </p:spPr>
        <p:txBody>
          <a:bodyPr wrap="none" rtlCol="0">
            <a:spAutoFit/>
          </a:bodyPr>
          <a:lstStyle/>
          <a:p>
            <a:r>
              <a:rPr lang="en-US" sz="1600" dirty="0" err="1">
                <a:latin typeface="Symbol" pitchFamily="2" charset="2"/>
              </a:rPr>
              <a:t>g</a:t>
            </a:r>
            <a:r>
              <a:rPr lang="en-US" sz="1600" dirty="0" err="1"/>
              <a:t>S</a:t>
            </a:r>
            <a:endParaRPr lang="en-US" sz="1600" dirty="0"/>
          </a:p>
        </p:txBody>
      </p:sp>
    </p:spTree>
    <p:extLst>
      <p:ext uri="{BB962C8B-B14F-4D97-AF65-F5344CB8AC3E}">
        <p14:creationId xmlns:p14="http://schemas.microsoft.com/office/powerpoint/2010/main" val="3815217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47A4F-85D9-105E-B01A-11B744E6DBF7}"/>
              </a:ext>
            </a:extLst>
          </p:cNvPr>
          <p:cNvSpPr>
            <a:spLocks noGrp="1"/>
          </p:cNvSpPr>
          <p:nvPr>
            <p:ph type="title"/>
          </p:nvPr>
        </p:nvSpPr>
        <p:spPr/>
        <p:txBody>
          <a:bodyPr/>
          <a:lstStyle/>
          <a:p>
            <a:pPr algn="ctr"/>
            <a:r>
              <a:rPr lang="en-US" b="1" dirty="0"/>
              <a:t>Data set re-analysis summary stats</a:t>
            </a:r>
          </a:p>
        </p:txBody>
      </p:sp>
      <p:graphicFrame>
        <p:nvGraphicFramePr>
          <p:cNvPr id="4" name="Content Placeholder 3">
            <a:extLst>
              <a:ext uri="{FF2B5EF4-FFF2-40B4-BE49-F238E27FC236}">
                <a16:creationId xmlns:a16="http://schemas.microsoft.com/office/drawing/2014/main" id="{43CA2693-411D-D92A-1DD7-F329B0879FFC}"/>
              </a:ext>
            </a:extLst>
          </p:cNvPr>
          <p:cNvGraphicFramePr>
            <a:graphicFrameLocks noGrp="1"/>
          </p:cNvGraphicFramePr>
          <p:nvPr>
            <p:ph idx="1"/>
            <p:extLst>
              <p:ext uri="{D42A27DB-BD31-4B8C-83A1-F6EECF244321}">
                <p14:modId xmlns:p14="http://schemas.microsoft.com/office/powerpoint/2010/main" val="3966598744"/>
              </p:ext>
            </p:extLst>
          </p:nvPr>
        </p:nvGraphicFramePr>
        <p:xfrm>
          <a:off x="838200" y="1798870"/>
          <a:ext cx="10515600" cy="212344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3562870223"/>
                    </a:ext>
                  </a:extLst>
                </a:gridCol>
                <a:gridCol w="1752600">
                  <a:extLst>
                    <a:ext uri="{9D8B030D-6E8A-4147-A177-3AD203B41FA5}">
                      <a16:colId xmlns:a16="http://schemas.microsoft.com/office/drawing/2014/main" val="1077230377"/>
                    </a:ext>
                  </a:extLst>
                </a:gridCol>
                <a:gridCol w="1752600">
                  <a:extLst>
                    <a:ext uri="{9D8B030D-6E8A-4147-A177-3AD203B41FA5}">
                      <a16:colId xmlns:a16="http://schemas.microsoft.com/office/drawing/2014/main" val="2785265087"/>
                    </a:ext>
                  </a:extLst>
                </a:gridCol>
                <a:gridCol w="1752600">
                  <a:extLst>
                    <a:ext uri="{9D8B030D-6E8A-4147-A177-3AD203B41FA5}">
                      <a16:colId xmlns:a16="http://schemas.microsoft.com/office/drawing/2014/main" val="688500152"/>
                    </a:ext>
                  </a:extLst>
                </a:gridCol>
                <a:gridCol w="1752600">
                  <a:extLst>
                    <a:ext uri="{9D8B030D-6E8A-4147-A177-3AD203B41FA5}">
                      <a16:colId xmlns:a16="http://schemas.microsoft.com/office/drawing/2014/main" val="3988525054"/>
                    </a:ext>
                  </a:extLst>
                </a:gridCol>
                <a:gridCol w="1752600">
                  <a:extLst>
                    <a:ext uri="{9D8B030D-6E8A-4147-A177-3AD203B41FA5}">
                      <a16:colId xmlns:a16="http://schemas.microsoft.com/office/drawing/2014/main" val="1125142431"/>
                    </a:ext>
                  </a:extLst>
                </a:gridCol>
              </a:tblGrid>
              <a:tr h="370840">
                <a:tc>
                  <a:txBody>
                    <a:bodyPr/>
                    <a:lstStyle/>
                    <a:p>
                      <a:r>
                        <a:rPr lang="en-US" dirty="0"/>
                        <a:t>Data</a:t>
                      </a:r>
                    </a:p>
                  </a:txBody>
                  <a:tcPr/>
                </a:tc>
                <a:tc>
                  <a:txBody>
                    <a:bodyPr/>
                    <a:lstStyle/>
                    <a:p>
                      <a:r>
                        <a:rPr lang="en-US" dirty="0"/>
                        <a:t>Acquired MS2 Scans</a:t>
                      </a:r>
                    </a:p>
                  </a:txBody>
                  <a:tcPr/>
                </a:tc>
                <a:tc>
                  <a:txBody>
                    <a:bodyPr/>
                    <a:lstStyle/>
                    <a:p>
                      <a:r>
                        <a:rPr lang="en-US" dirty="0"/>
                        <a:t>Identified MS2 Scans (1% FDR)</a:t>
                      </a:r>
                    </a:p>
                  </a:txBody>
                  <a:tcPr/>
                </a:tc>
                <a:tc>
                  <a:txBody>
                    <a:bodyPr/>
                    <a:lstStyle/>
                    <a:p>
                      <a:r>
                        <a:rPr lang="en-US" dirty="0"/>
                        <a:t>ID Rate (%)</a:t>
                      </a:r>
                    </a:p>
                  </a:txBody>
                  <a:tcPr/>
                </a:tc>
                <a:tc>
                  <a:txBody>
                    <a:bodyPr/>
                    <a:lstStyle/>
                    <a:p>
                      <a:r>
                        <a:rPr lang="en-US" dirty="0"/>
                        <a:t>Protein IDs</a:t>
                      </a:r>
                    </a:p>
                  </a:txBody>
                  <a:tcPr/>
                </a:tc>
                <a:tc>
                  <a:txBody>
                    <a:bodyPr/>
                    <a:lstStyle/>
                    <a:p>
                      <a:r>
                        <a:rPr lang="en-US" dirty="0"/>
                        <a:t>Ave. Total Plex Intensity</a:t>
                      </a:r>
                    </a:p>
                  </a:txBody>
                  <a:tcPr/>
                </a:tc>
                <a:extLst>
                  <a:ext uri="{0D108BD9-81ED-4DB2-BD59-A6C34878D82A}">
                    <a16:rowId xmlns:a16="http://schemas.microsoft.com/office/drawing/2014/main" val="4160315715"/>
                  </a:ext>
                </a:extLst>
              </a:tr>
              <a:tr h="370840">
                <a:tc>
                  <a:txBody>
                    <a:bodyPr/>
                    <a:lstStyle/>
                    <a:p>
                      <a:r>
                        <a:rPr lang="en-US" dirty="0"/>
                        <a:t>Set 1</a:t>
                      </a:r>
                    </a:p>
                  </a:txBody>
                  <a:tcPr/>
                </a:tc>
                <a:tc>
                  <a:txBody>
                    <a:bodyPr/>
                    <a:lstStyle/>
                    <a:p>
                      <a:r>
                        <a:rPr lang="en-US" dirty="0"/>
                        <a:t>532,682</a:t>
                      </a:r>
                    </a:p>
                  </a:txBody>
                  <a:tcPr/>
                </a:tc>
                <a:tc>
                  <a:txBody>
                    <a:bodyPr/>
                    <a:lstStyle/>
                    <a:p>
                      <a:r>
                        <a:rPr lang="en-US" dirty="0"/>
                        <a:t>119,745</a:t>
                      </a:r>
                    </a:p>
                  </a:txBody>
                  <a:tcPr/>
                </a:tc>
                <a:tc>
                  <a:txBody>
                    <a:bodyPr/>
                    <a:lstStyle/>
                    <a:p>
                      <a:r>
                        <a:rPr lang="en-US" dirty="0"/>
                        <a:t>22.5</a:t>
                      </a:r>
                    </a:p>
                  </a:txBody>
                  <a:tcPr/>
                </a:tc>
                <a:tc>
                  <a:txBody>
                    <a:bodyPr/>
                    <a:lstStyle/>
                    <a:p>
                      <a:r>
                        <a:rPr lang="en-US" dirty="0"/>
                        <a:t>5,167</a:t>
                      </a:r>
                    </a:p>
                  </a:txBody>
                  <a:tcPr/>
                </a:tc>
                <a:tc>
                  <a:txBody>
                    <a:bodyPr/>
                    <a:lstStyle/>
                    <a:p>
                      <a:r>
                        <a:rPr lang="en-US" dirty="0"/>
                        <a:t>14.0 billion</a:t>
                      </a:r>
                    </a:p>
                  </a:txBody>
                  <a:tcPr/>
                </a:tc>
                <a:extLst>
                  <a:ext uri="{0D108BD9-81ED-4DB2-BD59-A6C34878D82A}">
                    <a16:rowId xmlns:a16="http://schemas.microsoft.com/office/drawing/2014/main" val="3748752490"/>
                  </a:ext>
                </a:extLst>
              </a:tr>
              <a:tr h="370840">
                <a:tc>
                  <a:txBody>
                    <a:bodyPr/>
                    <a:lstStyle/>
                    <a:p>
                      <a:r>
                        <a:rPr lang="en-US" dirty="0"/>
                        <a:t>Set 2</a:t>
                      </a:r>
                    </a:p>
                  </a:txBody>
                  <a:tcPr/>
                </a:tc>
                <a:tc>
                  <a:txBody>
                    <a:bodyPr/>
                    <a:lstStyle/>
                    <a:p>
                      <a:r>
                        <a:rPr lang="en-US" dirty="0"/>
                        <a:t>468,149</a:t>
                      </a:r>
                    </a:p>
                  </a:txBody>
                  <a:tcPr/>
                </a:tc>
                <a:tc>
                  <a:txBody>
                    <a:bodyPr/>
                    <a:lstStyle/>
                    <a:p>
                      <a:r>
                        <a:rPr lang="en-US" dirty="0"/>
                        <a:t>84,109</a:t>
                      </a:r>
                    </a:p>
                  </a:txBody>
                  <a:tcPr/>
                </a:tc>
                <a:tc>
                  <a:txBody>
                    <a:bodyPr/>
                    <a:lstStyle/>
                    <a:p>
                      <a:r>
                        <a:rPr lang="en-US" dirty="0"/>
                        <a:t>18.0</a:t>
                      </a:r>
                    </a:p>
                  </a:txBody>
                  <a:tcPr/>
                </a:tc>
                <a:tc>
                  <a:txBody>
                    <a:bodyPr/>
                    <a:lstStyle/>
                    <a:p>
                      <a:r>
                        <a:rPr lang="en-US" dirty="0"/>
                        <a:t>4,627</a:t>
                      </a:r>
                    </a:p>
                  </a:txBody>
                  <a:tcPr/>
                </a:tc>
                <a:tc>
                  <a:txBody>
                    <a:bodyPr/>
                    <a:lstStyle/>
                    <a:p>
                      <a:r>
                        <a:rPr lang="en-US" dirty="0"/>
                        <a:t>13.1 billion</a:t>
                      </a:r>
                    </a:p>
                  </a:txBody>
                  <a:tcPr/>
                </a:tc>
                <a:extLst>
                  <a:ext uri="{0D108BD9-81ED-4DB2-BD59-A6C34878D82A}">
                    <a16:rowId xmlns:a16="http://schemas.microsoft.com/office/drawing/2014/main" val="553382828"/>
                  </a:ext>
                </a:extLst>
              </a:tr>
              <a:tr h="370840">
                <a:tc>
                  <a:txBody>
                    <a:bodyPr/>
                    <a:lstStyle/>
                    <a:p>
                      <a:r>
                        <a:rPr lang="en-US" dirty="0"/>
                        <a:t>Set 3</a:t>
                      </a:r>
                    </a:p>
                  </a:txBody>
                  <a:tcPr/>
                </a:tc>
                <a:tc>
                  <a:txBody>
                    <a:bodyPr/>
                    <a:lstStyle/>
                    <a:p>
                      <a:r>
                        <a:rPr lang="en-US" dirty="0"/>
                        <a:t>485,261</a:t>
                      </a:r>
                    </a:p>
                  </a:txBody>
                  <a:tcPr/>
                </a:tc>
                <a:tc>
                  <a:txBody>
                    <a:bodyPr/>
                    <a:lstStyle/>
                    <a:p>
                      <a:r>
                        <a:rPr lang="en-US" dirty="0"/>
                        <a:t>74,436</a:t>
                      </a:r>
                    </a:p>
                  </a:txBody>
                  <a:tcPr/>
                </a:tc>
                <a:tc>
                  <a:txBody>
                    <a:bodyPr/>
                    <a:lstStyle/>
                    <a:p>
                      <a:r>
                        <a:rPr lang="en-US" dirty="0"/>
                        <a:t>15.3</a:t>
                      </a:r>
                    </a:p>
                  </a:txBody>
                  <a:tcPr/>
                </a:tc>
                <a:tc>
                  <a:txBody>
                    <a:bodyPr/>
                    <a:lstStyle/>
                    <a:p>
                      <a:r>
                        <a:rPr lang="en-US" dirty="0"/>
                        <a:t>3,916</a:t>
                      </a:r>
                    </a:p>
                  </a:txBody>
                  <a:tcPr/>
                </a:tc>
                <a:tc>
                  <a:txBody>
                    <a:bodyPr/>
                    <a:lstStyle/>
                    <a:p>
                      <a:r>
                        <a:rPr lang="en-US" dirty="0"/>
                        <a:t>7.6 billion</a:t>
                      </a:r>
                    </a:p>
                  </a:txBody>
                  <a:tcPr/>
                </a:tc>
                <a:extLst>
                  <a:ext uri="{0D108BD9-81ED-4DB2-BD59-A6C34878D82A}">
                    <a16:rowId xmlns:a16="http://schemas.microsoft.com/office/drawing/2014/main" val="1902357728"/>
                  </a:ext>
                </a:extLst>
              </a:tr>
              <a:tr h="370840">
                <a:tc>
                  <a:txBody>
                    <a:bodyPr/>
                    <a:lstStyle/>
                    <a:p>
                      <a:r>
                        <a:rPr lang="en-US" dirty="0"/>
                        <a:t>Totals</a:t>
                      </a:r>
                    </a:p>
                  </a:txBody>
                  <a:tcPr/>
                </a:tc>
                <a:tc>
                  <a:txBody>
                    <a:bodyPr/>
                    <a:lstStyle/>
                    <a:p>
                      <a:r>
                        <a:rPr lang="en-US" dirty="0"/>
                        <a:t>1,486,092</a:t>
                      </a:r>
                    </a:p>
                  </a:txBody>
                  <a:tcPr/>
                </a:tc>
                <a:tc>
                  <a:txBody>
                    <a:bodyPr/>
                    <a:lstStyle/>
                    <a:p>
                      <a:r>
                        <a:rPr lang="en-US" dirty="0"/>
                        <a:t>278,290</a:t>
                      </a:r>
                    </a:p>
                  </a:txBody>
                  <a:tcPr/>
                </a:tc>
                <a:tc>
                  <a:txBody>
                    <a:bodyPr/>
                    <a:lstStyle/>
                    <a:p>
                      <a:r>
                        <a:rPr lang="en-US" dirty="0"/>
                        <a:t>18.7</a:t>
                      </a:r>
                    </a:p>
                  </a:txBody>
                  <a:tcPr/>
                </a:tc>
                <a:tc>
                  <a:txBody>
                    <a:bodyPr/>
                    <a:lstStyle/>
                    <a:p>
                      <a:r>
                        <a:rPr lang="en-US" dirty="0"/>
                        <a:t>5,753</a:t>
                      </a:r>
                    </a:p>
                  </a:txBody>
                  <a:tcPr/>
                </a:tc>
                <a:tc>
                  <a:txBody>
                    <a:bodyPr/>
                    <a:lstStyle/>
                    <a:p>
                      <a:endParaRPr lang="en-US" dirty="0"/>
                    </a:p>
                  </a:txBody>
                  <a:tcPr/>
                </a:tc>
                <a:extLst>
                  <a:ext uri="{0D108BD9-81ED-4DB2-BD59-A6C34878D82A}">
                    <a16:rowId xmlns:a16="http://schemas.microsoft.com/office/drawing/2014/main" val="4257649213"/>
                  </a:ext>
                </a:extLst>
              </a:tr>
            </a:tbl>
          </a:graphicData>
        </a:graphic>
      </p:graphicFrame>
      <p:sp>
        <p:nvSpPr>
          <p:cNvPr id="5" name="TextBox 4">
            <a:extLst>
              <a:ext uri="{FF2B5EF4-FFF2-40B4-BE49-F238E27FC236}">
                <a16:creationId xmlns:a16="http://schemas.microsoft.com/office/drawing/2014/main" id="{3437FB07-9B69-B28E-88A2-76E8308486FA}"/>
              </a:ext>
            </a:extLst>
          </p:cNvPr>
          <p:cNvSpPr txBox="1"/>
          <p:nvPr/>
        </p:nvSpPr>
        <p:spPr>
          <a:xfrm>
            <a:off x="838200" y="4473146"/>
            <a:ext cx="9182257" cy="1569660"/>
          </a:xfrm>
          <a:prstGeom prst="rect">
            <a:avLst/>
          </a:prstGeom>
          <a:noFill/>
        </p:spPr>
        <p:txBody>
          <a:bodyPr wrap="none" rtlCol="0">
            <a:spAutoFit/>
          </a:bodyPr>
          <a:lstStyle/>
          <a:p>
            <a:r>
              <a:rPr lang="en-US" sz="2400" b="1" dirty="0"/>
              <a:t>Observations:</a:t>
            </a:r>
          </a:p>
          <a:p>
            <a:pPr marL="285750" indent="-285750">
              <a:buFont typeface="Arial" panose="020B0604020202020204" pitchFamily="34" charset="0"/>
              <a:buChar char="•"/>
            </a:pPr>
            <a:r>
              <a:rPr lang="en-US" sz="2400" dirty="0"/>
              <a:t>Set 1 worked best (more PSM IDs, more protein IDs)</a:t>
            </a:r>
          </a:p>
          <a:p>
            <a:pPr marL="285750" indent="-285750">
              <a:buFont typeface="Arial" panose="020B0604020202020204" pitchFamily="34" charset="0"/>
              <a:buChar char="•"/>
            </a:pPr>
            <a:r>
              <a:rPr lang="en-US" sz="2400" dirty="0"/>
              <a:t>Set 2 had big drop in PSMs and proteins but less drop in intensity</a:t>
            </a:r>
          </a:p>
          <a:p>
            <a:pPr marL="285750" indent="-285750">
              <a:buFont typeface="Arial" panose="020B0604020202020204" pitchFamily="34" charset="0"/>
              <a:buChar char="•"/>
            </a:pPr>
            <a:r>
              <a:rPr lang="en-US" sz="2400" dirty="0"/>
              <a:t>Set 3 was not so good (fewer PSMs and proteins, big drop in intensity)</a:t>
            </a:r>
          </a:p>
        </p:txBody>
      </p:sp>
    </p:spTree>
    <p:extLst>
      <p:ext uri="{BB962C8B-B14F-4D97-AF65-F5344CB8AC3E}">
        <p14:creationId xmlns:p14="http://schemas.microsoft.com/office/powerpoint/2010/main" val="24374651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3196C-41B3-FBF7-00FB-194C82751819}"/>
              </a:ext>
            </a:extLst>
          </p:cNvPr>
          <p:cNvSpPr>
            <a:spLocks noGrp="1"/>
          </p:cNvSpPr>
          <p:nvPr>
            <p:ph type="title"/>
          </p:nvPr>
        </p:nvSpPr>
        <p:spPr>
          <a:xfrm>
            <a:off x="838200" y="365126"/>
            <a:ext cx="10515600" cy="1011730"/>
          </a:xfrm>
        </p:spPr>
        <p:txBody>
          <a:bodyPr/>
          <a:lstStyle/>
          <a:p>
            <a:pPr algn="ctr"/>
            <a:r>
              <a:rPr lang="en-US" b="1" dirty="0"/>
              <a:t>Summary of developing mouse lens</a:t>
            </a:r>
          </a:p>
        </p:txBody>
      </p:sp>
      <p:sp>
        <p:nvSpPr>
          <p:cNvPr id="3" name="Content Placeholder 2">
            <a:extLst>
              <a:ext uri="{FF2B5EF4-FFF2-40B4-BE49-F238E27FC236}">
                <a16:creationId xmlns:a16="http://schemas.microsoft.com/office/drawing/2014/main" id="{516E702A-1137-D407-770B-B2883DA08BF1}"/>
              </a:ext>
            </a:extLst>
          </p:cNvPr>
          <p:cNvSpPr>
            <a:spLocks noGrp="1"/>
          </p:cNvSpPr>
          <p:nvPr>
            <p:ph idx="1"/>
          </p:nvPr>
        </p:nvSpPr>
        <p:spPr>
          <a:xfrm>
            <a:off x="838200" y="1502978"/>
            <a:ext cx="10515600" cy="4989895"/>
          </a:xfrm>
        </p:spPr>
        <p:txBody>
          <a:bodyPr/>
          <a:lstStyle/>
          <a:p>
            <a:r>
              <a:rPr lang="en-US" dirty="0"/>
              <a:t>Khan 2018 data is a good resource</a:t>
            </a:r>
          </a:p>
          <a:p>
            <a:pPr lvl="1"/>
            <a:r>
              <a:rPr lang="en-US" dirty="0"/>
              <a:t>Proteome depth is very good; third set ran less well</a:t>
            </a:r>
          </a:p>
          <a:p>
            <a:pPr lvl="1"/>
            <a:r>
              <a:rPr lang="en-US" dirty="0"/>
              <a:t>Better analysis and proper between plex normalization (IRS) helps</a:t>
            </a:r>
          </a:p>
          <a:p>
            <a:r>
              <a:rPr lang="en-US" dirty="0"/>
              <a:t>Different (post IRS) normalizations affect results and interpretation</a:t>
            </a:r>
          </a:p>
          <a:p>
            <a:pPr lvl="1"/>
            <a:r>
              <a:rPr lang="en-US" dirty="0"/>
              <a:t>Normalization choice should match interpretation goals</a:t>
            </a:r>
          </a:p>
          <a:p>
            <a:pPr lvl="1"/>
            <a:r>
              <a:rPr lang="en-US" dirty="0"/>
              <a:t>How normalization affects data is critical to understanding statistical testing and interpretation of results</a:t>
            </a:r>
          </a:p>
          <a:p>
            <a:r>
              <a:rPr lang="en-US" dirty="0"/>
              <a:t>Several techniques for expression pattern finding were outlined</a:t>
            </a:r>
          </a:p>
          <a:p>
            <a:pPr lvl="1"/>
            <a:r>
              <a:rPr lang="en-US" dirty="0"/>
              <a:t>ANOVA, age-grouped pairwise comparisons</a:t>
            </a:r>
          </a:p>
          <a:p>
            <a:pPr lvl="1"/>
            <a:r>
              <a:rPr lang="en-US" dirty="0"/>
              <a:t>Normalized age/intensity plots useful for exploring major lens proteins</a:t>
            </a:r>
          </a:p>
          <a:p>
            <a:r>
              <a:rPr lang="en-US" dirty="0"/>
              <a:t>Mature fiber cell proteome is richer than prior studies suggest </a:t>
            </a:r>
          </a:p>
        </p:txBody>
      </p:sp>
    </p:spTree>
    <p:extLst>
      <p:ext uri="{BB962C8B-B14F-4D97-AF65-F5344CB8AC3E}">
        <p14:creationId xmlns:p14="http://schemas.microsoft.com/office/powerpoint/2010/main" val="3829972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F7E94-4232-CE25-34A4-B759C3F3B455}"/>
              </a:ext>
            </a:extLst>
          </p:cNvPr>
          <p:cNvSpPr>
            <a:spLocks noGrp="1"/>
          </p:cNvSpPr>
          <p:nvPr>
            <p:ph type="title"/>
          </p:nvPr>
        </p:nvSpPr>
        <p:spPr/>
        <p:txBody>
          <a:bodyPr/>
          <a:lstStyle/>
          <a:p>
            <a:pPr algn="ctr"/>
            <a:r>
              <a:rPr lang="en-US" b="1" dirty="0"/>
              <a:t>Comparison of re-analysis to paper</a:t>
            </a:r>
          </a:p>
        </p:txBody>
      </p:sp>
      <p:graphicFrame>
        <p:nvGraphicFramePr>
          <p:cNvPr id="4" name="Content Placeholder 3">
            <a:extLst>
              <a:ext uri="{FF2B5EF4-FFF2-40B4-BE49-F238E27FC236}">
                <a16:creationId xmlns:a16="http://schemas.microsoft.com/office/drawing/2014/main" id="{9C4AA464-FBD9-F75A-123A-D0C3EA48D71C}"/>
              </a:ext>
            </a:extLst>
          </p:cNvPr>
          <p:cNvGraphicFramePr>
            <a:graphicFrameLocks noGrp="1"/>
          </p:cNvGraphicFramePr>
          <p:nvPr>
            <p:ph idx="1"/>
            <p:extLst>
              <p:ext uri="{D42A27DB-BD31-4B8C-83A1-F6EECF244321}">
                <p14:modId xmlns:p14="http://schemas.microsoft.com/office/powerpoint/2010/main" val="4082706853"/>
              </p:ext>
            </p:extLst>
          </p:nvPr>
        </p:nvGraphicFramePr>
        <p:xfrm>
          <a:off x="838200" y="1825625"/>
          <a:ext cx="10515600" cy="148336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30687395"/>
                    </a:ext>
                  </a:extLst>
                </a:gridCol>
                <a:gridCol w="1752600">
                  <a:extLst>
                    <a:ext uri="{9D8B030D-6E8A-4147-A177-3AD203B41FA5}">
                      <a16:colId xmlns:a16="http://schemas.microsoft.com/office/drawing/2014/main" val="2395135577"/>
                    </a:ext>
                  </a:extLst>
                </a:gridCol>
                <a:gridCol w="1752600">
                  <a:extLst>
                    <a:ext uri="{9D8B030D-6E8A-4147-A177-3AD203B41FA5}">
                      <a16:colId xmlns:a16="http://schemas.microsoft.com/office/drawing/2014/main" val="2642595202"/>
                    </a:ext>
                  </a:extLst>
                </a:gridCol>
                <a:gridCol w="1752600">
                  <a:extLst>
                    <a:ext uri="{9D8B030D-6E8A-4147-A177-3AD203B41FA5}">
                      <a16:colId xmlns:a16="http://schemas.microsoft.com/office/drawing/2014/main" val="1664208275"/>
                    </a:ext>
                  </a:extLst>
                </a:gridCol>
                <a:gridCol w="1752600">
                  <a:extLst>
                    <a:ext uri="{9D8B030D-6E8A-4147-A177-3AD203B41FA5}">
                      <a16:colId xmlns:a16="http://schemas.microsoft.com/office/drawing/2014/main" val="1909527001"/>
                    </a:ext>
                  </a:extLst>
                </a:gridCol>
                <a:gridCol w="1752600">
                  <a:extLst>
                    <a:ext uri="{9D8B030D-6E8A-4147-A177-3AD203B41FA5}">
                      <a16:colId xmlns:a16="http://schemas.microsoft.com/office/drawing/2014/main" val="655929893"/>
                    </a:ext>
                  </a:extLst>
                </a:gridCol>
              </a:tblGrid>
              <a:tr h="370840">
                <a:tc>
                  <a:txBody>
                    <a:bodyPr/>
                    <a:lstStyle/>
                    <a:p>
                      <a:r>
                        <a:rPr lang="en-US" dirty="0"/>
                        <a:t>Analysis</a:t>
                      </a:r>
                    </a:p>
                  </a:txBody>
                  <a:tcPr/>
                </a:tc>
                <a:tc>
                  <a:txBody>
                    <a:bodyPr/>
                    <a:lstStyle/>
                    <a:p>
                      <a:r>
                        <a:rPr lang="en-US" dirty="0"/>
                        <a:t>Identified PSMs</a:t>
                      </a:r>
                    </a:p>
                  </a:txBody>
                  <a:tcPr/>
                </a:tc>
                <a:tc>
                  <a:txBody>
                    <a:bodyPr/>
                    <a:lstStyle/>
                    <a:p>
                      <a:r>
                        <a:rPr lang="en-US" dirty="0"/>
                        <a:t>Proteins Set1</a:t>
                      </a:r>
                    </a:p>
                  </a:txBody>
                  <a:tcPr/>
                </a:tc>
                <a:tc>
                  <a:txBody>
                    <a:bodyPr/>
                    <a:lstStyle/>
                    <a:p>
                      <a:r>
                        <a:rPr lang="en-US" dirty="0"/>
                        <a:t>Proteins Set2</a:t>
                      </a:r>
                    </a:p>
                  </a:txBody>
                  <a:tcPr/>
                </a:tc>
                <a:tc>
                  <a:txBody>
                    <a:bodyPr/>
                    <a:lstStyle/>
                    <a:p>
                      <a:r>
                        <a:rPr lang="en-US" dirty="0"/>
                        <a:t>Proteins Set3</a:t>
                      </a:r>
                    </a:p>
                  </a:txBody>
                  <a:tcPr/>
                </a:tc>
                <a:tc>
                  <a:txBody>
                    <a:bodyPr/>
                    <a:lstStyle/>
                    <a:p>
                      <a:r>
                        <a:rPr lang="en-US" dirty="0"/>
                        <a:t>Total Protein IDs</a:t>
                      </a:r>
                    </a:p>
                  </a:txBody>
                  <a:tcPr/>
                </a:tc>
                <a:extLst>
                  <a:ext uri="{0D108BD9-81ED-4DB2-BD59-A6C34878D82A}">
                    <a16:rowId xmlns:a16="http://schemas.microsoft.com/office/drawing/2014/main" val="695686827"/>
                  </a:ext>
                </a:extLst>
              </a:tr>
              <a:tr h="370840">
                <a:tc>
                  <a:txBody>
                    <a:bodyPr/>
                    <a:lstStyle/>
                    <a:p>
                      <a:r>
                        <a:rPr lang="en-US" dirty="0"/>
                        <a:t>Publication</a:t>
                      </a:r>
                    </a:p>
                  </a:txBody>
                  <a:tcPr/>
                </a:tc>
                <a:tc>
                  <a:txBody>
                    <a:bodyPr/>
                    <a:lstStyle/>
                    <a:p>
                      <a:r>
                        <a:rPr lang="en-US" dirty="0"/>
                        <a:t>207,459</a:t>
                      </a:r>
                    </a:p>
                  </a:txBody>
                  <a:tcPr/>
                </a:tc>
                <a:tc>
                  <a:txBody>
                    <a:bodyPr/>
                    <a:lstStyle/>
                    <a:p>
                      <a:r>
                        <a:rPr lang="en-US" dirty="0"/>
                        <a:t>4,630</a:t>
                      </a:r>
                    </a:p>
                  </a:txBody>
                  <a:tcPr/>
                </a:tc>
                <a:tc>
                  <a:txBody>
                    <a:bodyPr/>
                    <a:lstStyle/>
                    <a:p>
                      <a:r>
                        <a:rPr lang="en-US" dirty="0"/>
                        <a:t>4,426</a:t>
                      </a:r>
                    </a:p>
                  </a:txBody>
                  <a:tcPr/>
                </a:tc>
                <a:tc>
                  <a:txBody>
                    <a:bodyPr/>
                    <a:lstStyle/>
                    <a:p>
                      <a:r>
                        <a:rPr lang="en-US" dirty="0"/>
                        <a:t>3,747</a:t>
                      </a:r>
                    </a:p>
                  </a:txBody>
                  <a:tcPr/>
                </a:tc>
                <a:tc>
                  <a:txBody>
                    <a:bodyPr/>
                    <a:lstStyle/>
                    <a:p>
                      <a:r>
                        <a:rPr lang="en-US" dirty="0"/>
                        <a:t>5,404</a:t>
                      </a:r>
                    </a:p>
                  </a:txBody>
                  <a:tcPr/>
                </a:tc>
                <a:extLst>
                  <a:ext uri="{0D108BD9-81ED-4DB2-BD59-A6C34878D82A}">
                    <a16:rowId xmlns:a16="http://schemas.microsoft.com/office/drawing/2014/main" val="539135073"/>
                  </a:ext>
                </a:extLst>
              </a:tr>
              <a:tr h="370840">
                <a:tc>
                  <a:txBody>
                    <a:bodyPr/>
                    <a:lstStyle/>
                    <a:p>
                      <a:r>
                        <a:rPr lang="en-US" dirty="0"/>
                        <a:t>PAW re-analysis</a:t>
                      </a:r>
                    </a:p>
                  </a:txBody>
                  <a:tcPr/>
                </a:tc>
                <a:tc>
                  <a:txBody>
                    <a:bodyPr/>
                    <a:lstStyle/>
                    <a:p>
                      <a:r>
                        <a:rPr lang="en-US" dirty="0"/>
                        <a:t>278,290</a:t>
                      </a:r>
                    </a:p>
                  </a:txBody>
                  <a:tcPr/>
                </a:tc>
                <a:tc>
                  <a:txBody>
                    <a:bodyPr/>
                    <a:lstStyle/>
                    <a:p>
                      <a:r>
                        <a:rPr lang="en-US" dirty="0"/>
                        <a:t>5,167</a:t>
                      </a:r>
                    </a:p>
                  </a:txBody>
                  <a:tcPr/>
                </a:tc>
                <a:tc>
                  <a:txBody>
                    <a:bodyPr/>
                    <a:lstStyle/>
                    <a:p>
                      <a:r>
                        <a:rPr lang="en-US" dirty="0"/>
                        <a:t>4,627</a:t>
                      </a:r>
                    </a:p>
                  </a:txBody>
                  <a:tcPr/>
                </a:tc>
                <a:tc>
                  <a:txBody>
                    <a:bodyPr/>
                    <a:lstStyle/>
                    <a:p>
                      <a:r>
                        <a:rPr lang="en-US" dirty="0"/>
                        <a:t>3,916</a:t>
                      </a:r>
                    </a:p>
                  </a:txBody>
                  <a:tcPr/>
                </a:tc>
                <a:tc>
                  <a:txBody>
                    <a:bodyPr/>
                    <a:lstStyle/>
                    <a:p>
                      <a:r>
                        <a:rPr lang="en-US" dirty="0"/>
                        <a:t>5,753</a:t>
                      </a:r>
                    </a:p>
                  </a:txBody>
                  <a:tcPr/>
                </a:tc>
                <a:extLst>
                  <a:ext uri="{0D108BD9-81ED-4DB2-BD59-A6C34878D82A}">
                    <a16:rowId xmlns:a16="http://schemas.microsoft.com/office/drawing/2014/main" val="3171532982"/>
                  </a:ext>
                </a:extLst>
              </a:tr>
              <a:tr h="370840">
                <a:tc>
                  <a:txBody>
                    <a:bodyPr/>
                    <a:lstStyle/>
                    <a:p>
                      <a:r>
                        <a:rPr lang="en-US" dirty="0"/>
                        <a:t>PAW gain (%)</a:t>
                      </a:r>
                    </a:p>
                  </a:txBody>
                  <a:tcPr/>
                </a:tc>
                <a:tc>
                  <a:txBody>
                    <a:bodyPr/>
                    <a:lstStyle/>
                    <a:p>
                      <a:r>
                        <a:rPr lang="en-US" dirty="0"/>
                        <a:t>34.1</a:t>
                      </a:r>
                    </a:p>
                  </a:txBody>
                  <a:tcPr/>
                </a:tc>
                <a:tc>
                  <a:txBody>
                    <a:bodyPr/>
                    <a:lstStyle/>
                    <a:p>
                      <a:r>
                        <a:rPr lang="en-US" dirty="0"/>
                        <a:t>11.6</a:t>
                      </a:r>
                    </a:p>
                  </a:txBody>
                  <a:tcPr/>
                </a:tc>
                <a:tc>
                  <a:txBody>
                    <a:bodyPr/>
                    <a:lstStyle/>
                    <a:p>
                      <a:r>
                        <a:rPr lang="en-US" dirty="0"/>
                        <a:t>4.5</a:t>
                      </a:r>
                    </a:p>
                  </a:txBody>
                  <a:tcPr/>
                </a:tc>
                <a:tc>
                  <a:txBody>
                    <a:bodyPr/>
                    <a:lstStyle/>
                    <a:p>
                      <a:r>
                        <a:rPr lang="en-US" dirty="0"/>
                        <a:t>4.5</a:t>
                      </a:r>
                    </a:p>
                  </a:txBody>
                  <a:tcPr/>
                </a:tc>
                <a:tc>
                  <a:txBody>
                    <a:bodyPr/>
                    <a:lstStyle/>
                    <a:p>
                      <a:r>
                        <a:rPr lang="en-US" dirty="0"/>
                        <a:t>6.5</a:t>
                      </a:r>
                    </a:p>
                  </a:txBody>
                  <a:tcPr/>
                </a:tc>
                <a:extLst>
                  <a:ext uri="{0D108BD9-81ED-4DB2-BD59-A6C34878D82A}">
                    <a16:rowId xmlns:a16="http://schemas.microsoft.com/office/drawing/2014/main" val="1013628435"/>
                  </a:ext>
                </a:extLst>
              </a:tr>
            </a:tbl>
          </a:graphicData>
        </a:graphic>
      </p:graphicFrame>
      <p:sp>
        <p:nvSpPr>
          <p:cNvPr id="5" name="TextBox 4">
            <a:extLst>
              <a:ext uri="{FF2B5EF4-FFF2-40B4-BE49-F238E27FC236}">
                <a16:creationId xmlns:a16="http://schemas.microsoft.com/office/drawing/2014/main" id="{C520853A-FB69-662E-BEFA-2A06079E0679}"/>
              </a:ext>
            </a:extLst>
          </p:cNvPr>
          <p:cNvSpPr txBox="1"/>
          <p:nvPr/>
        </p:nvSpPr>
        <p:spPr>
          <a:xfrm>
            <a:off x="838200" y="3954162"/>
            <a:ext cx="9607377" cy="1938992"/>
          </a:xfrm>
          <a:prstGeom prst="rect">
            <a:avLst/>
          </a:prstGeom>
          <a:noFill/>
        </p:spPr>
        <p:txBody>
          <a:bodyPr wrap="square" rtlCol="0">
            <a:spAutoFit/>
          </a:bodyPr>
          <a:lstStyle/>
          <a:p>
            <a:r>
              <a:rPr lang="en-US" sz="2400" b="1" dirty="0"/>
              <a:t>Observations:</a:t>
            </a:r>
          </a:p>
          <a:p>
            <a:pPr marL="285750" indent="-285750">
              <a:buFont typeface="Arial" panose="020B0604020202020204" pitchFamily="34" charset="0"/>
              <a:buChar char="•"/>
            </a:pPr>
            <a:r>
              <a:rPr lang="en-US" sz="2400" dirty="0"/>
              <a:t>Proteome Discoverer and 10 ppm precursor mass tolerance less effective</a:t>
            </a:r>
          </a:p>
          <a:p>
            <a:pPr marL="285750" indent="-285750">
              <a:buFont typeface="Arial" panose="020B0604020202020204" pitchFamily="34" charset="0"/>
              <a:buChar char="•"/>
            </a:pPr>
            <a:r>
              <a:rPr lang="en-US" sz="2400" dirty="0"/>
              <a:t>Many additional PSMs map to higher abundance proteins and protein IDs grow more slowly than PSM IDs </a:t>
            </a:r>
          </a:p>
          <a:p>
            <a:pPr marL="285750" indent="-285750">
              <a:buFont typeface="Arial" panose="020B0604020202020204" pitchFamily="34" charset="0"/>
              <a:buChar char="•"/>
            </a:pPr>
            <a:r>
              <a:rPr lang="en-US" sz="2400" dirty="0"/>
              <a:t>Paper used Swiss-</a:t>
            </a:r>
            <a:r>
              <a:rPr lang="en-US" sz="2400" dirty="0" err="1"/>
              <a:t>Prot</a:t>
            </a:r>
            <a:r>
              <a:rPr lang="en-US" sz="2400" dirty="0"/>
              <a:t> mouse FASTA (17K sequences) which is incomplete</a:t>
            </a:r>
          </a:p>
        </p:txBody>
      </p:sp>
    </p:spTree>
    <p:extLst>
      <p:ext uri="{BB962C8B-B14F-4D97-AF65-F5344CB8AC3E}">
        <p14:creationId xmlns:p14="http://schemas.microsoft.com/office/powerpoint/2010/main" val="1945826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C392C-A031-BE05-0E02-D12340ED1F2B}"/>
              </a:ext>
            </a:extLst>
          </p:cNvPr>
          <p:cNvSpPr>
            <a:spLocks noGrp="1"/>
          </p:cNvSpPr>
          <p:nvPr>
            <p:ph type="title"/>
          </p:nvPr>
        </p:nvSpPr>
        <p:spPr/>
        <p:txBody>
          <a:bodyPr/>
          <a:lstStyle/>
          <a:p>
            <a:pPr algn="ctr"/>
            <a:r>
              <a:rPr lang="en-US" b="1" dirty="0"/>
              <a:t>How to combine the three plexes?</a:t>
            </a:r>
          </a:p>
        </p:txBody>
      </p:sp>
      <p:sp>
        <p:nvSpPr>
          <p:cNvPr id="3" name="Content Placeholder 2">
            <a:extLst>
              <a:ext uri="{FF2B5EF4-FFF2-40B4-BE49-F238E27FC236}">
                <a16:creationId xmlns:a16="http://schemas.microsoft.com/office/drawing/2014/main" id="{33D1CEF9-6CCC-FE79-AC8E-55672D237B43}"/>
              </a:ext>
            </a:extLst>
          </p:cNvPr>
          <p:cNvSpPr>
            <a:spLocks noGrp="1"/>
          </p:cNvSpPr>
          <p:nvPr>
            <p:ph idx="1"/>
          </p:nvPr>
        </p:nvSpPr>
        <p:spPr/>
        <p:txBody>
          <a:bodyPr>
            <a:normAutofit/>
          </a:bodyPr>
          <a:lstStyle/>
          <a:p>
            <a:r>
              <a:rPr lang="en-US" dirty="0"/>
              <a:t>The replicates for each developmental age are in different plexes</a:t>
            </a:r>
          </a:p>
          <a:p>
            <a:r>
              <a:rPr lang="en-US" dirty="0"/>
              <a:t>TMT plexes have batch-like effect from pseudo-random MS2 sampling</a:t>
            </a:r>
          </a:p>
          <a:p>
            <a:pPr lvl="1"/>
            <a:r>
              <a:rPr lang="en-US" dirty="0"/>
              <a:t>Data between plexes cannot be directly compared</a:t>
            </a:r>
          </a:p>
          <a:p>
            <a:r>
              <a:rPr lang="en-US" dirty="0"/>
              <a:t>Two alternatives for comparing data between plexes</a:t>
            </a:r>
          </a:p>
          <a:p>
            <a:pPr lvl="1"/>
            <a:r>
              <a:rPr lang="en-US" dirty="0"/>
              <a:t>Compute abundance ratios to one developmental age</a:t>
            </a:r>
          </a:p>
          <a:p>
            <a:pPr lvl="2"/>
            <a:r>
              <a:rPr lang="en-US" dirty="0"/>
              <a:t>6 ages become 5 ratios and there is information loss</a:t>
            </a:r>
          </a:p>
          <a:p>
            <a:pPr lvl="1"/>
            <a:r>
              <a:rPr lang="en-US" dirty="0"/>
              <a:t>Batch correct intensities between plexes</a:t>
            </a:r>
          </a:p>
          <a:p>
            <a:pPr lvl="2"/>
            <a:r>
              <a:rPr lang="en-US" dirty="0"/>
              <a:t>IRS method already established for multi-plex TMT studies</a:t>
            </a:r>
          </a:p>
          <a:p>
            <a:pPr lvl="2"/>
            <a:r>
              <a:rPr lang="en-US" dirty="0"/>
              <a:t>Average protein intensities per plex can be used as reference channel proxies in balanced study designs</a:t>
            </a:r>
          </a:p>
        </p:txBody>
      </p:sp>
    </p:spTree>
    <p:extLst>
      <p:ext uri="{BB962C8B-B14F-4D97-AF65-F5344CB8AC3E}">
        <p14:creationId xmlns:p14="http://schemas.microsoft.com/office/powerpoint/2010/main" val="1712409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FEA37-E9D6-C518-E7E8-A3EAC7854B1F}"/>
              </a:ext>
            </a:extLst>
          </p:cNvPr>
          <p:cNvSpPr>
            <a:spLocks noGrp="1"/>
          </p:cNvSpPr>
          <p:nvPr>
            <p:ph type="title"/>
          </p:nvPr>
        </p:nvSpPr>
        <p:spPr/>
        <p:txBody>
          <a:bodyPr/>
          <a:lstStyle/>
          <a:p>
            <a:pPr algn="ctr"/>
            <a:r>
              <a:rPr lang="en-US" b="1" dirty="0"/>
              <a:t>What is internal reference scaling (IRS)?</a:t>
            </a:r>
          </a:p>
        </p:txBody>
      </p:sp>
      <p:sp>
        <p:nvSpPr>
          <p:cNvPr id="3" name="Content Placeholder 2">
            <a:extLst>
              <a:ext uri="{FF2B5EF4-FFF2-40B4-BE49-F238E27FC236}">
                <a16:creationId xmlns:a16="http://schemas.microsoft.com/office/drawing/2014/main" id="{8602263B-DA69-311E-50EC-6683930A6C1A}"/>
              </a:ext>
            </a:extLst>
          </p:cNvPr>
          <p:cNvSpPr>
            <a:spLocks noGrp="1"/>
          </p:cNvSpPr>
          <p:nvPr>
            <p:ph idx="1"/>
          </p:nvPr>
        </p:nvSpPr>
        <p:spPr/>
        <p:txBody>
          <a:bodyPr>
            <a:normAutofit/>
          </a:bodyPr>
          <a:lstStyle/>
          <a:p>
            <a:r>
              <a:rPr lang="en-US" sz="2400" dirty="0"/>
              <a:t>See </a:t>
            </a:r>
            <a:r>
              <a:rPr lang="en-US" sz="2400" dirty="0">
                <a:hlinkClick r:id="rId2"/>
              </a:rPr>
              <a:t>https://pwilmart.github.io/TMT_analysis_examples/IRS_validation.html</a:t>
            </a:r>
            <a:r>
              <a:rPr lang="en-US" sz="2400" dirty="0"/>
              <a:t> </a:t>
            </a:r>
          </a:p>
          <a:p>
            <a:r>
              <a:rPr lang="en-US" sz="2400" dirty="0"/>
              <a:t>Each protein’s intensity is a collection of randomly sampled peptide intensities</a:t>
            </a:r>
          </a:p>
          <a:p>
            <a:r>
              <a:rPr lang="en-US" sz="2400" dirty="0"/>
              <a:t>The random sampling is different in each TMT experiment (a.k.a. plex)</a:t>
            </a:r>
          </a:p>
          <a:p>
            <a:r>
              <a:rPr lang="en-US" sz="2400" dirty="0"/>
              <a:t>Proteins at identical abundances between plexes won’t have identical intensities</a:t>
            </a:r>
          </a:p>
          <a:p>
            <a:r>
              <a:rPr lang="en-US" sz="2400" dirty="0"/>
              <a:t>Common standard channels in each plex (or plex averages in balanced studies) are used to compute protein correction to remove random sampling effect</a:t>
            </a:r>
          </a:p>
          <a:p>
            <a:r>
              <a:rPr lang="en-US" sz="2400" dirty="0"/>
              <a:t>Internal standards (or averages) will be identical after IRS</a:t>
            </a:r>
          </a:p>
          <a:p>
            <a:r>
              <a:rPr lang="en-US" sz="2400" dirty="0"/>
              <a:t>Samples between plexes can be directly compared after IRS  </a:t>
            </a:r>
          </a:p>
        </p:txBody>
      </p:sp>
    </p:spTree>
    <p:extLst>
      <p:ext uri="{BB962C8B-B14F-4D97-AF65-F5344CB8AC3E}">
        <p14:creationId xmlns:p14="http://schemas.microsoft.com/office/powerpoint/2010/main" val="859183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9450E-7DD7-172A-7A28-02859C2CD337}"/>
              </a:ext>
            </a:extLst>
          </p:cNvPr>
          <p:cNvSpPr>
            <a:spLocks noGrp="1"/>
          </p:cNvSpPr>
          <p:nvPr>
            <p:ph type="title"/>
          </p:nvPr>
        </p:nvSpPr>
        <p:spPr>
          <a:xfrm>
            <a:off x="838200" y="365126"/>
            <a:ext cx="10515600" cy="994118"/>
          </a:xfrm>
        </p:spPr>
        <p:txBody>
          <a:bodyPr/>
          <a:lstStyle/>
          <a:p>
            <a:pPr algn="ctr"/>
            <a:r>
              <a:rPr lang="en-US" b="1" dirty="0"/>
              <a:t>Plex averages before and after IRS</a:t>
            </a:r>
          </a:p>
        </p:txBody>
      </p:sp>
      <p:pic>
        <p:nvPicPr>
          <p:cNvPr id="4" name="Picture 3">
            <a:extLst>
              <a:ext uri="{FF2B5EF4-FFF2-40B4-BE49-F238E27FC236}">
                <a16:creationId xmlns:a16="http://schemas.microsoft.com/office/drawing/2014/main" id="{EBB99480-FB00-7104-9170-C81477D95B31}"/>
              </a:ext>
            </a:extLst>
          </p:cNvPr>
          <p:cNvPicPr>
            <a:picLocks noChangeAspect="1"/>
          </p:cNvPicPr>
          <p:nvPr/>
        </p:nvPicPr>
        <p:blipFill>
          <a:blip r:embed="rId3"/>
          <a:stretch>
            <a:fillRect/>
          </a:stretch>
        </p:blipFill>
        <p:spPr>
          <a:xfrm>
            <a:off x="6096" y="1578700"/>
            <a:ext cx="4114800" cy="4114800"/>
          </a:xfrm>
          <a:prstGeom prst="rect">
            <a:avLst/>
          </a:prstGeom>
        </p:spPr>
      </p:pic>
      <p:pic>
        <p:nvPicPr>
          <p:cNvPr id="5" name="Picture 4">
            <a:extLst>
              <a:ext uri="{FF2B5EF4-FFF2-40B4-BE49-F238E27FC236}">
                <a16:creationId xmlns:a16="http://schemas.microsoft.com/office/drawing/2014/main" id="{B3751C8E-8A69-C3AC-3CBB-392CFDEEF1CB}"/>
              </a:ext>
            </a:extLst>
          </p:cNvPr>
          <p:cNvPicPr>
            <a:picLocks noChangeAspect="1"/>
          </p:cNvPicPr>
          <p:nvPr/>
        </p:nvPicPr>
        <p:blipFill>
          <a:blip r:embed="rId4"/>
          <a:stretch>
            <a:fillRect/>
          </a:stretch>
        </p:blipFill>
        <p:spPr>
          <a:xfrm>
            <a:off x="4038600" y="1578700"/>
            <a:ext cx="4114800" cy="4114800"/>
          </a:xfrm>
          <a:prstGeom prst="rect">
            <a:avLst/>
          </a:prstGeom>
        </p:spPr>
      </p:pic>
      <p:pic>
        <p:nvPicPr>
          <p:cNvPr id="6" name="Picture 5">
            <a:extLst>
              <a:ext uri="{FF2B5EF4-FFF2-40B4-BE49-F238E27FC236}">
                <a16:creationId xmlns:a16="http://schemas.microsoft.com/office/drawing/2014/main" id="{381C4A1A-9222-98E9-E152-E20CBDB0063B}"/>
              </a:ext>
            </a:extLst>
          </p:cNvPr>
          <p:cNvPicPr>
            <a:picLocks noChangeAspect="1"/>
          </p:cNvPicPr>
          <p:nvPr/>
        </p:nvPicPr>
        <p:blipFill>
          <a:blip r:embed="rId5"/>
          <a:stretch>
            <a:fillRect/>
          </a:stretch>
        </p:blipFill>
        <p:spPr>
          <a:xfrm>
            <a:off x="8077200" y="1578700"/>
            <a:ext cx="4114800" cy="4114800"/>
          </a:xfrm>
          <a:prstGeom prst="rect">
            <a:avLst/>
          </a:prstGeom>
        </p:spPr>
      </p:pic>
      <p:sp>
        <p:nvSpPr>
          <p:cNvPr id="7" name="TextBox 6">
            <a:extLst>
              <a:ext uri="{FF2B5EF4-FFF2-40B4-BE49-F238E27FC236}">
                <a16:creationId xmlns:a16="http://schemas.microsoft.com/office/drawing/2014/main" id="{8F88793E-B2C6-F0B0-A260-D29E2AD7867E}"/>
              </a:ext>
            </a:extLst>
          </p:cNvPr>
          <p:cNvSpPr txBox="1"/>
          <p:nvPr/>
        </p:nvSpPr>
        <p:spPr>
          <a:xfrm>
            <a:off x="329184" y="5769864"/>
            <a:ext cx="3505896" cy="646331"/>
          </a:xfrm>
          <a:prstGeom prst="rect">
            <a:avLst/>
          </a:prstGeom>
          <a:noFill/>
        </p:spPr>
        <p:txBody>
          <a:bodyPr wrap="none" rtlCol="0">
            <a:spAutoFit/>
          </a:bodyPr>
          <a:lstStyle/>
          <a:p>
            <a:r>
              <a:rPr lang="en-US" dirty="0"/>
              <a:t>Random sampling is a major source</a:t>
            </a:r>
            <a:br>
              <a:rPr lang="en-US" dirty="0"/>
            </a:br>
            <a:r>
              <a:rPr lang="en-US" dirty="0"/>
              <a:t>of variation in TMT experiments</a:t>
            </a:r>
          </a:p>
        </p:txBody>
      </p:sp>
      <p:sp>
        <p:nvSpPr>
          <p:cNvPr id="8" name="TextBox 7">
            <a:extLst>
              <a:ext uri="{FF2B5EF4-FFF2-40B4-BE49-F238E27FC236}">
                <a16:creationId xmlns:a16="http://schemas.microsoft.com/office/drawing/2014/main" id="{A6EA07CB-7775-586C-71B6-80E4C6AA2036}"/>
              </a:ext>
            </a:extLst>
          </p:cNvPr>
          <p:cNvSpPr txBox="1"/>
          <p:nvPr/>
        </p:nvSpPr>
        <p:spPr>
          <a:xfrm>
            <a:off x="4343052" y="5769864"/>
            <a:ext cx="3910814" cy="646331"/>
          </a:xfrm>
          <a:prstGeom prst="rect">
            <a:avLst/>
          </a:prstGeom>
          <a:noFill/>
        </p:spPr>
        <p:txBody>
          <a:bodyPr wrap="none" rtlCol="0">
            <a:spAutoFit/>
          </a:bodyPr>
          <a:lstStyle/>
          <a:p>
            <a:r>
              <a:rPr lang="en-US" dirty="0"/>
              <a:t>3 boxplots on left are before IRS. The</a:t>
            </a:r>
            <a:br>
              <a:rPr lang="en-US" dirty="0"/>
            </a:br>
            <a:r>
              <a:rPr lang="en-US" dirty="0"/>
              <a:t>third plex (green) had reduced intensity.</a:t>
            </a:r>
          </a:p>
        </p:txBody>
      </p:sp>
      <p:sp>
        <p:nvSpPr>
          <p:cNvPr id="9" name="TextBox 8">
            <a:extLst>
              <a:ext uri="{FF2B5EF4-FFF2-40B4-BE49-F238E27FC236}">
                <a16:creationId xmlns:a16="http://schemas.microsoft.com/office/drawing/2014/main" id="{9D50CC5B-209C-3B84-1452-836E67A62014}"/>
              </a:ext>
            </a:extLst>
          </p:cNvPr>
          <p:cNvSpPr txBox="1"/>
          <p:nvPr/>
        </p:nvSpPr>
        <p:spPr>
          <a:xfrm>
            <a:off x="8400288" y="5739384"/>
            <a:ext cx="3039037" cy="646331"/>
          </a:xfrm>
          <a:prstGeom prst="rect">
            <a:avLst/>
          </a:prstGeom>
          <a:noFill/>
        </p:spPr>
        <p:txBody>
          <a:bodyPr wrap="none" rtlCol="0">
            <a:spAutoFit/>
          </a:bodyPr>
          <a:lstStyle/>
          <a:p>
            <a:r>
              <a:rPr lang="en-US" dirty="0"/>
              <a:t>IRS mathematically makes the </a:t>
            </a:r>
            <a:br>
              <a:rPr lang="en-US" dirty="0"/>
            </a:br>
            <a:r>
              <a:rPr lang="en-US" dirty="0"/>
              <a:t>standard channels identical</a:t>
            </a:r>
          </a:p>
        </p:txBody>
      </p:sp>
    </p:spTree>
    <p:extLst>
      <p:ext uri="{BB962C8B-B14F-4D97-AF65-F5344CB8AC3E}">
        <p14:creationId xmlns:p14="http://schemas.microsoft.com/office/powerpoint/2010/main" val="2487476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31637-1DB1-5FCC-2F77-1ECC658A4D5F}"/>
              </a:ext>
            </a:extLst>
          </p:cNvPr>
          <p:cNvSpPr>
            <a:spLocks noGrp="1"/>
          </p:cNvSpPr>
          <p:nvPr>
            <p:ph type="title"/>
          </p:nvPr>
        </p:nvSpPr>
        <p:spPr>
          <a:xfrm>
            <a:off x="838200" y="365125"/>
            <a:ext cx="10515600" cy="896747"/>
          </a:xfrm>
        </p:spPr>
        <p:txBody>
          <a:bodyPr/>
          <a:lstStyle/>
          <a:p>
            <a:pPr algn="ctr"/>
            <a:r>
              <a:rPr lang="en-US" b="1" dirty="0"/>
              <a:t>IRS dramatically reduces variance</a:t>
            </a:r>
          </a:p>
        </p:txBody>
      </p:sp>
      <p:pic>
        <p:nvPicPr>
          <p:cNvPr id="3" name="Picture 2">
            <a:extLst>
              <a:ext uri="{FF2B5EF4-FFF2-40B4-BE49-F238E27FC236}">
                <a16:creationId xmlns:a16="http://schemas.microsoft.com/office/drawing/2014/main" id="{4CE4BEC2-9915-FEEB-E806-35223DDE1427}"/>
              </a:ext>
            </a:extLst>
          </p:cNvPr>
          <p:cNvPicPr>
            <a:picLocks noChangeAspect="1"/>
          </p:cNvPicPr>
          <p:nvPr/>
        </p:nvPicPr>
        <p:blipFill>
          <a:blip r:embed="rId2"/>
          <a:stretch>
            <a:fillRect/>
          </a:stretch>
        </p:blipFill>
        <p:spPr>
          <a:xfrm>
            <a:off x="609600" y="1371600"/>
            <a:ext cx="5486400" cy="5486400"/>
          </a:xfrm>
          <a:prstGeom prst="rect">
            <a:avLst/>
          </a:prstGeom>
        </p:spPr>
      </p:pic>
      <p:pic>
        <p:nvPicPr>
          <p:cNvPr id="4" name="Picture 3">
            <a:extLst>
              <a:ext uri="{FF2B5EF4-FFF2-40B4-BE49-F238E27FC236}">
                <a16:creationId xmlns:a16="http://schemas.microsoft.com/office/drawing/2014/main" id="{2DC2EB3D-A221-D7FC-B7E0-D391DC073875}"/>
              </a:ext>
            </a:extLst>
          </p:cNvPr>
          <p:cNvPicPr>
            <a:picLocks noChangeAspect="1"/>
          </p:cNvPicPr>
          <p:nvPr/>
        </p:nvPicPr>
        <p:blipFill>
          <a:blip r:embed="rId3"/>
          <a:stretch>
            <a:fillRect/>
          </a:stretch>
        </p:blipFill>
        <p:spPr>
          <a:xfrm>
            <a:off x="2795016" y="1563624"/>
            <a:ext cx="2743200" cy="2743200"/>
          </a:xfrm>
          <a:prstGeom prst="rect">
            <a:avLst/>
          </a:prstGeom>
        </p:spPr>
      </p:pic>
      <p:pic>
        <p:nvPicPr>
          <p:cNvPr id="5" name="Picture 4">
            <a:extLst>
              <a:ext uri="{FF2B5EF4-FFF2-40B4-BE49-F238E27FC236}">
                <a16:creationId xmlns:a16="http://schemas.microsoft.com/office/drawing/2014/main" id="{8AB04FE0-4CBF-8CB4-294C-5F56844AEDC3}"/>
              </a:ext>
            </a:extLst>
          </p:cNvPr>
          <p:cNvPicPr>
            <a:picLocks noChangeAspect="1"/>
          </p:cNvPicPr>
          <p:nvPr/>
        </p:nvPicPr>
        <p:blipFill>
          <a:blip r:embed="rId4"/>
          <a:stretch>
            <a:fillRect/>
          </a:stretch>
        </p:blipFill>
        <p:spPr>
          <a:xfrm>
            <a:off x="6096000" y="1307592"/>
            <a:ext cx="5486400" cy="5486400"/>
          </a:xfrm>
          <a:prstGeom prst="rect">
            <a:avLst/>
          </a:prstGeom>
        </p:spPr>
      </p:pic>
      <p:pic>
        <p:nvPicPr>
          <p:cNvPr id="6" name="Picture 5">
            <a:extLst>
              <a:ext uri="{FF2B5EF4-FFF2-40B4-BE49-F238E27FC236}">
                <a16:creationId xmlns:a16="http://schemas.microsoft.com/office/drawing/2014/main" id="{6EBFD740-0D5E-80D0-24EC-2618E03B5F83}"/>
              </a:ext>
            </a:extLst>
          </p:cNvPr>
          <p:cNvPicPr>
            <a:picLocks noChangeAspect="1"/>
          </p:cNvPicPr>
          <p:nvPr/>
        </p:nvPicPr>
        <p:blipFill>
          <a:blip r:embed="rId5"/>
          <a:stretch>
            <a:fillRect/>
          </a:stretch>
        </p:blipFill>
        <p:spPr>
          <a:xfrm>
            <a:off x="8281416" y="1499616"/>
            <a:ext cx="2743200" cy="2743200"/>
          </a:xfrm>
          <a:prstGeom prst="rect">
            <a:avLst/>
          </a:prstGeom>
        </p:spPr>
      </p:pic>
      <p:sp>
        <p:nvSpPr>
          <p:cNvPr id="7" name="TextBox 6">
            <a:extLst>
              <a:ext uri="{FF2B5EF4-FFF2-40B4-BE49-F238E27FC236}">
                <a16:creationId xmlns:a16="http://schemas.microsoft.com/office/drawing/2014/main" id="{CB294304-D975-BB60-14FE-DC4E61913329}"/>
              </a:ext>
            </a:extLst>
          </p:cNvPr>
          <p:cNvSpPr txBox="1"/>
          <p:nvPr/>
        </p:nvSpPr>
        <p:spPr>
          <a:xfrm>
            <a:off x="2964854" y="2258568"/>
            <a:ext cx="2282869" cy="369332"/>
          </a:xfrm>
          <a:prstGeom prst="rect">
            <a:avLst/>
          </a:prstGeom>
          <a:solidFill>
            <a:schemeClr val="bg1"/>
          </a:solidFill>
        </p:spPr>
        <p:txBody>
          <a:bodyPr wrap="none" rtlCol="0">
            <a:spAutoFit/>
          </a:bodyPr>
          <a:lstStyle/>
          <a:p>
            <a:r>
              <a:rPr lang="en-US" dirty="0"/>
              <a:t>Ave. median CV 53.9%</a:t>
            </a:r>
          </a:p>
        </p:txBody>
      </p:sp>
      <p:sp>
        <p:nvSpPr>
          <p:cNvPr id="8" name="TextBox 7">
            <a:extLst>
              <a:ext uri="{FF2B5EF4-FFF2-40B4-BE49-F238E27FC236}">
                <a16:creationId xmlns:a16="http://schemas.microsoft.com/office/drawing/2014/main" id="{B19906FB-2EB3-2871-B29B-CBBE0CC3DB99}"/>
              </a:ext>
            </a:extLst>
          </p:cNvPr>
          <p:cNvSpPr txBox="1"/>
          <p:nvPr/>
        </p:nvSpPr>
        <p:spPr>
          <a:xfrm>
            <a:off x="8448206" y="1962912"/>
            <a:ext cx="2282869" cy="369332"/>
          </a:xfrm>
          <a:prstGeom prst="rect">
            <a:avLst/>
          </a:prstGeom>
          <a:solidFill>
            <a:schemeClr val="bg1"/>
          </a:solidFill>
        </p:spPr>
        <p:txBody>
          <a:bodyPr wrap="none" rtlCol="0">
            <a:spAutoFit/>
          </a:bodyPr>
          <a:lstStyle/>
          <a:p>
            <a:r>
              <a:rPr lang="en-US" dirty="0"/>
              <a:t>Ave. median CV 13.8%</a:t>
            </a:r>
          </a:p>
        </p:txBody>
      </p:sp>
    </p:spTree>
    <p:extLst>
      <p:ext uri="{BB962C8B-B14F-4D97-AF65-F5344CB8AC3E}">
        <p14:creationId xmlns:p14="http://schemas.microsoft.com/office/powerpoint/2010/main" val="16242676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22017</TotalTime>
  <Words>2648</Words>
  <Application>Microsoft Macintosh PowerPoint</Application>
  <PresentationFormat>Widescreen</PresentationFormat>
  <Paragraphs>484</Paragraphs>
  <Slides>40</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Calibri Light</vt:lpstr>
      <vt:lpstr>Courier New</vt:lpstr>
      <vt:lpstr>Symbol</vt:lpstr>
      <vt:lpstr>Office Theme</vt:lpstr>
      <vt:lpstr>Re-analysis of PXD006381 Developing mouse lens</vt:lpstr>
      <vt:lpstr>Study overview</vt:lpstr>
      <vt:lpstr>Re-analysis overview</vt:lpstr>
      <vt:lpstr>Data set re-analysis summary stats</vt:lpstr>
      <vt:lpstr>Comparison of re-analysis to paper</vt:lpstr>
      <vt:lpstr>How to combine the three plexes?</vt:lpstr>
      <vt:lpstr>What is internal reference scaling (IRS)?</vt:lpstr>
      <vt:lpstr>Plex averages before and after IRS</vt:lpstr>
      <vt:lpstr>IRS dramatically reduces variance</vt:lpstr>
      <vt:lpstr>Biological replicate within-group variability</vt:lpstr>
      <vt:lpstr>Plex batch-like effect obscures the biology</vt:lpstr>
      <vt:lpstr>IRS only removes plex-to-plex variation</vt:lpstr>
      <vt:lpstr>QC checks most important part of data analyses</vt:lpstr>
      <vt:lpstr>Developing mouse lens</vt:lpstr>
      <vt:lpstr>Lens growth affects lens proteome</vt:lpstr>
      <vt:lpstr>Geometric effect on relative abundances</vt:lpstr>
      <vt:lpstr>Data normalizations are very important</vt:lpstr>
      <vt:lpstr>Software normalizations in TMT experiments</vt:lpstr>
      <vt:lpstr>Normalization affects statistical testing</vt:lpstr>
      <vt:lpstr>Normalization choice affects DE candidates</vt:lpstr>
      <vt:lpstr>Normalization choice affects ANOVA or pairwise comparison results</vt:lpstr>
      <vt:lpstr>Intensity grand total matching (IRS only) First 6 samples (E15+E18) versus last 6 samples (P6+P9)</vt:lpstr>
      <vt:lpstr>TMM normalization after IRS First 6 (E15+E18) versus last 6 (P6+P9)</vt:lpstr>
      <vt:lpstr>log2 fold-change distributions by significance cuts</vt:lpstr>
      <vt:lpstr>DE candidates by significance cuts</vt:lpstr>
      <vt:lpstr>Proteome changes with age</vt:lpstr>
      <vt:lpstr>Cumulative relative abundances show age grouping</vt:lpstr>
      <vt:lpstr>Age groupings also present in MDS plot</vt:lpstr>
      <vt:lpstr>Thoughts on interpreting the data</vt:lpstr>
      <vt:lpstr>Explore major lens proteins to learn patterns</vt:lpstr>
      <vt:lpstr>20 mouse lens protein exploration</vt:lpstr>
      <vt:lpstr>4 proteins have different pattern</vt:lpstr>
      <vt:lpstr>Abundances as fractions (%) of 20-protein total</vt:lpstr>
      <vt:lpstr>Lens has no protein turnover – compute differences</vt:lpstr>
      <vt:lpstr>Normalized intensities are useful  (scaled by protein median) </vt:lpstr>
      <vt:lpstr>Shared peptides for gamma crystallins</vt:lpstr>
      <vt:lpstr>Shared peptide quantitative information can be fractionally “split” </vt:lpstr>
      <vt:lpstr>Total gamma intensities change after splitting</vt:lpstr>
      <vt:lpstr>Comparison to Ueda 2002 paper (2D-PAGE)</vt:lpstr>
      <vt:lpstr>Summary of developing mouse lens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Re-analysis of PXD006381 Developing mouse lens</dc:title>
  <dc:creator>Phillip Wilmarth</dc:creator>
  <cp:lastModifiedBy>Phillip Wilmarth</cp:lastModifiedBy>
  <cp:revision>60</cp:revision>
  <dcterms:created xsi:type="dcterms:W3CDTF">2023-12-10T18:10:51Z</dcterms:created>
  <dcterms:modified xsi:type="dcterms:W3CDTF">2024-01-17T00:47:24Z</dcterms:modified>
</cp:coreProperties>
</file>